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ns Bold" charset="1" panose="020B0806030504020204"/>
      <p:regular r:id="rId16"/>
    </p:embeddedFont>
    <p:embeddedFont>
      <p:font typeface="HK Grotesk Bold" charset="1" panose="00000800000000000000"/>
      <p:regular r:id="rId17"/>
    </p:embeddedFont>
    <p:embeddedFont>
      <p:font typeface="Open Sans" charset="1" panose="020B0606030504020204"/>
      <p:regular r:id="rId18"/>
    </p:embeddedFont>
    <p:embeddedFont>
      <p:font typeface="Montserrat Semi-Bold"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png" Type="http://schemas.openxmlformats.org/officeDocument/2006/relationships/image"/><Relationship Id="rId7" Target="../media/image2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3185691" y="-1469377"/>
            <a:ext cx="12355799" cy="9755933"/>
          </a:xfrm>
          <a:custGeom>
            <a:avLst/>
            <a:gdLst/>
            <a:ahLst/>
            <a:cxnLst/>
            <a:rect r="r" b="b" t="t" l="l"/>
            <a:pathLst>
              <a:path h="9755933" w="12355799">
                <a:moveTo>
                  <a:pt x="0" y="0"/>
                </a:moveTo>
                <a:lnTo>
                  <a:pt x="12355799" y="0"/>
                </a:lnTo>
                <a:lnTo>
                  <a:pt x="12355799" y="9755933"/>
                </a:lnTo>
                <a:lnTo>
                  <a:pt x="0" y="9755933"/>
                </a:lnTo>
                <a:lnTo>
                  <a:pt x="0" y="0"/>
                </a:lnTo>
                <a:close/>
              </a:path>
            </a:pathLst>
          </a:custGeom>
          <a:blipFill>
            <a:blip r:embed="rId2"/>
            <a:stretch>
              <a:fillRect l="0" t="0" r="0" b="0"/>
            </a:stretch>
          </a:blipFill>
        </p:spPr>
      </p:sp>
      <p:sp>
        <p:nvSpPr>
          <p:cNvPr name="AutoShape 3" id="3"/>
          <p:cNvSpPr/>
          <p:nvPr/>
        </p:nvSpPr>
        <p:spPr>
          <a:xfrm rot="0">
            <a:off x="5554153" y="9423399"/>
            <a:ext cx="7179693"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5627684" y="370152"/>
            <a:ext cx="14578232" cy="11510729"/>
          </a:xfrm>
          <a:custGeom>
            <a:avLst/>
            <a:gdLst/>
            <a:ahLst/>
            <a:cxnLst/>
            <a:rect r="r" b="b" t="t" l="l"/>
            <a:pathLst>
              <a:path h="11510729" w="14578232">
                <a:moveTo>
                  <a:pt x="0" y="0"/>
                </a:moveTo>
                <a:lnTo>
                  <a:pt x="14578232" y="0"/>
                </a:lnTo>
                <a:lnTo>
                  <a:pt x="14578232" y="11510729"/>
                </a:lnTo>
                <a:lnTo>
                  <a:pt x="0" y="11510729"/>
                </a:lnTo>
                <a:lnTo>
                  <a:pt x="0" y="0"/>
                </a:lnTo>
                <a:close/>
              </a:path>
            </a:pathLst>
          </a:custGeom>
          <a:blipFill>
            <a:blip r:embed="rId3"/>
            <a:stretch>
              <a:fillRect l="0" t="0" r="0" b="0"/>
            </a:stretch>
          </a:blipFill>
        </p:spPr>
      </p:sp>
      <p:sp>
        <p:nvSpPr>
          <p:cNvPr name="Freeform 5" id="5"/>
          <p:cNvSpPr/>
          <p:nvPr/>
        </p:nvSpPr>
        <p:spPr>
          <a:xfrm flipH="false" flipV="false" rot="0">
            <a:off x="1610604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05733" y="779523"/>
            <a:ext cx="3541345" cy="999247"/>
            <a:chOff x="0" y="0"/>
            <a:chExt cx="932700" cy="263176"/>
          </a:xfrm>
        </p:grpSpPr>
        <p:sp>
          <p:nvSpPr>
            <p:cNvPr name="Freeform 7" id="7"/>
            <p:cNvSpPr/>
            <p:nvPr/>
          </p:nvSpPr>
          <p:spPr>
            <a:xfrm flipH="false" flipV="false" rot="0">
              <a:off x="0" y="0"/>
              <a:ext cx="932700" cy="263176"/>
            </a:xfrm>
            <a:custGeom>
              <a:avLst/>
              <a:gdLst/>
              <a:ahLst/>
              <a:cxnLst/>
              <a:rect r="r" b="b" t="t" l="l"/>
              <a:pathLst>
                <a:path h="263176" w="932700">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28575"/>
              <a:ext cx="932700" cy="291751"/>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505733" y="3121024"/>
            <a:ext cx="12819258" cy="1860551"/>
          </a:xfrm>
          <a:prstGeom prst="rect">
            <a:avLst/>
          </a:prstGeom>
        </p:spPr>
        <p:txBody>
          <a:bodyPr anchor="t" rtlCol="false" tIns="0" lIns="0" bIns="0" rIns="0">
            <a:spAutoFit/>
          </a:bodyPr>
          <a:lstStyle/>
          <a:p>
            <a:pPr algn="l">
              <a:lnSpc>
                <a:spcPts val="14000"/>
              </a:lnSpc>
            </a:pPr>
            <a:r>
              <a:rPr lang="en-US" sz="14000">
                <a:solidFill>
                  <a:srgbClr val="FFFFFF"/>
                </a:solidFill>
                <a:latin typeface="Open Sans Bold"/>
                <a:ea typeface="Open Sans Bold"/>
                <a:cs typeface="Open Sans Bold"/>
                <a:sym typeface="Open Sans Bold"/>
              </a:rPr>
              <a:t>INVERSIONES</a:t>
            </a:r>
          </a:p>
        </p:txBody>
      </p:sp>
      <p:grpSp>
        <p:nvGrpSpPr>
          <p:cNvPr name="Group 10" id="10"/>
          <p:cNvGrpSpPr/>
          <p:nvPr/>
        </p:nvGrpSpPr>
        <p:grpSpPr>
          <a:xfrm rot="0">
            <a:off x="13138831" y="8857169"/>
            <a:ext cx="6928088" cy="802262"/>
            <a:chOff x="0" y="0"/>
            <a:chExt cx="9237450" cy="1069683"/>
          </a:xfrm>
        </p:grpSpPr>
        <p:sp>
          <p:nvSpPr>
            <p:cNvPr name="TextBox 11" id="11"/>
            <p:cNvSpPr txBox="true"/>
            <p:nvPr/>
          </p:nvSpPr>
          <p:spPr>
            <a:xfrm rot="0">
              <a:off x="0" y="-57150"/>
              <a:ext cx="6716832" cy="591991"/>
            </a:xfrm>
            <a:prstGeom prst="rect">
              <a:avLst/>
            </a:prstGeom>
          </p:spPr>
          <p:txBody>
            <a:bodyPr anchor="t" rtlCol="false" tIns="0" lIns="0" bIns="0" rIns="0">
              <a:spAutoFit/>
            </a:bodyPr>
            <a:lstStyle/>
            <a:p>
              <a:pPr algn="l">
                <a:lnSpc>
                  <a:spcPts val="3814"/>
                </a:lnSpc>
              </a:pPr>
              <a:r>
                <a:rPr lang="en-US" sz="2724">
                  <a:solidFill>
                    <a:srgbClr val="FFFFFF"/>
                  </a:solidFill>
                  <a:latin typeface="HK Grotesk Bold"/>
                  <a:ea typeface="HK Grotesk Bold"/>
                  <a:cs typeface="HK Grotesk Bold"/>
                  <a:sym typeface="HK Grotesk Bold"/>
                </a:rPr>
                <a:t>CODER HOUSE</a:t>
              </a:r>
            </a:p>
          </p:txBody>
        </p:sp>
        <p:sp>
          <p:nvSpPr>
            <p:cNvPr name="TextBox 12" id="12"/>
            <p:cNvSpPr txBox="true"/>
            <p:nvPr/>
          </p:nvSpPr>
          <p:spPr>
            <a:xfrm rot="0">
              <a:off x="0" y="477691"/>
              <a:ext cx="9237450" cy="591991"/>
            </a:xfrm>
            <a:prstGeom prst="rect">
              <a:avLst/>
            </a:prstGeom>
          </p:spPr>
          <p:txBody>
            <a:bodyPr anchor="t" rtlCol="false" tIns="0" lIns="0" bIns="0" rIns="0">
              <a:spAutoFit/>
            </a:bodyPr>
            <a:lstStyle/>
            <a:p>
              <a:pPr algn="just">
                <a:lnSpc>
                  <a:spcPts val="3814"/>
                </a:lnSpc>
              </a:pPr>
              <a:r>
                <a:rPr lang="en-US" sz="2724">
                  <a:solidFill>
                    <a:srgbClr val="FFFFFF"/>
                  </a:solidFill>
                  <a:latin typeface="HK Grotesk Bold"/>
                  <a:ea typeface="HK Grotesk Bold"/>
                  <a:cs typeface="HK Grotesk Bold"/>
                  <a:sym typeface="HK Grotesk Bold"/>
                </a:rPr>
                <a:t>ALUMNO: ALAN CARRO</a:t>
              </a:r>
            </a:p>
          </p:txBody>
        </p:sp>
      </p:grpSp>
      <p:sp>
        <p:nvSpPr>
          <p:cNvPr name="TextBox 13" id="13"/>
          <p:cNvSpPr txBox="true"/>
          <p:nvPr/>
        </p:nvSpPr>
        <p:spPr>
          <a:xfrm rot="0">
            <a:off x="1505733" y="981075"/>
            <a:ext cx="3541345" cy="514343"/>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ea typeface="Open Sans"/>
                <a:cs typeface="Open Sans"/>
                <a:sym typeface="Open Sans"/>
              </a:rPr>
              <a:t>04</a:t>
            </a:r>
            <a:r>
              <a:rPr lang="en-US" sz="3000">
                <a:solidFill>
                  <a:srgbClr val="FFFFFF"/>
                </a:solidFill>
                <a:latin typeface="Open Sans"/>
                <a:ea typeface="Open Sans"/>
                <a:cs typeface="Open Sans"/>
                <a:sym typeface="Open Sans"/>
              </a:rPr>
              <a:t>/08/2024</a:t>
            </a:r>
          </a:p>
        </p:txBody>
      </p:sp>
      <p:sp>
        <p:nvSpPr>
          <p:cNvPr name="TextBox 14" id="14"/>
          <p:cNvSpPr txBox="true"/>
          <p:nvPr/>
        </p:nvSpPr>
        <p:spPr>
          <a:xfrm rot="0">
            <a:off x="1661432" y="5267325"/>
            <a:ext cx="9776315" cy="858192"/>
          </a:xfrm>
          <a:prstGeom prst="rect">
            <a:avLst/>
          </a:prstGeom>
        </p:spPr>
        <p:txBody>
          <a:bodyPr anchor="t" rtlCol="false" tIns="0" lIns="0" bIns="0" rIns="0">
            <a:spAutoFit/>
          </a:bodyPr>
          <a:lstStyle/>
          <a:p>
            <a:pPr algn="l">
              <a:lnSpc>
                <a:spcPts val="6462"/>
              </a:lnSpc>
            </a:pPr>
            <a:r>
              <a:rPr lang="en-US" sz="6462">
                <a:solidFill>
                  <a:srgbClr val="FFFFFF"/>
                </a:solidFill>
                <a:latin typeface="Open Sans Bold"/>
                <a:ea typeface="Open Sans Bold"/>
                <a:cs typeface="Open Sans Bold"/>
                <a:sym typeface="Open Sans Bold"/>
              </a:rPr>
              <a:t>¿Soy capaz de invertir?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0">
            <a:off x="167591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732922" y="5181625"/>
            <a:ext cx="15245736" cy="0"/>
          </a:xfrm>
          <a:prstGeom prst="line">
            <a:avLst/>
          </a:prstGeom>
          <a:ln cap="rnd" w="28575">
            <a:solidFill>
              <a:srgbClr val="FFFFFF"/>
            </a:solidFill>
            <a:prstDash val="solid"/>
            <a:headEnd type="none" len="sm" w="sm"/>
            <a:tailEnd type="arrow" len="sm" w="med"/>
          </a:ln>
        </p:spPr>
      </p:sp>
      <p:sp>
        <p:nvSpPr>
          <p:cNvPr name="AutoShape 4" id="4"/>
          <p:cNvSpPr/>
          <p:nvPr/>
        </p:nvSpPr>
        <p:spPr>
          <a:xfrm rot="-5400000">
            <a:off x="2744164" y="4940889"/>
            <a:ext cx="510047"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2525484" y="3836670"/>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7179615" y="4926602"/>
            <a:ext cx="481472" cy="0"/>
          </a:xfrm>
          <a:prstGeom prst="line">
            <a:avLst/>
          </a:prstGeom>
          <a:ln cap="rnd" w="28575">
            <a:solidFill>
              <a:srgbClr val="FFFFFF"/>
            </a:solidFill>
            <a:prstDash val="solid"/>
            <a:headEnd type="none" len="sm" w="sm"/>
            <a:tailEnd type="none" len="sm" w="sm"/>
          </a:ln>
        </p:spPr>
      </p:sp>
      <p:sp>
        <p:nvSpPr>
          <p:cNvPr name="Freeform 7" id="7"/>
          <p:cNvSpPr/>
          <p:nvPr/>
        </p:nvSpPr>
        <p:spPr>
          <a:xfrm flipH="false" flipV="false" rot="0">
            <a:off x="6946647" y="3836670"/>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5400000">
            <a:off x="5000306" y="5400453"/>
            <a:ext cx="466231" cy="0"/>
          </a:xfrm>
          <a:prstGeom prst="line">
            <a:avLst/>
          </a:prstGeom>
          <a:ln cap="rnd" w="28575">
            <a:solidFill>
              <a:srgbClr val="FFFFFF"/>
            </a:solidFill>
            <a:prstDash val="solid"/>
            <a:headEnd type="none" len="sm" w="sm"/>
            <a:tailEnd type="none" len="sm" w="sm"/>
          </a:ln>
        </p:spPr>
      </p:sp>
      <p:sp>
        <p:nvSpPr>
          <p:cNvPr name="Freeform 9" id="9"/>
          <p:cNvSpPr/>
          <p:nvPr/>
        </p:nvSpPr>
        <p:spPr>
          <a:xfrm flipH="false" flipV="false" rot="0">
            <a:off x="4759718" y="5542981"/>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44000" y="5647856"/>
            <a:ext cx="14578232" cy="11510729"/>
          </a:xfrm>
          <a:custGeom>
            <a:avLst/>
            <a:gdLst/>
            <a:ahLst/>
            <a:cxnLst/>
            <a:rect r="r" b="b" t="t" l="l"/>
            <a:pathLst>
              <a:path h="11510729" w="14578232">
                <a:moveTo>
                  <a:pt x="0" y="0"/>
                </a:moveTo>
                <a:lnTo>
                  <a:pt x="14578232" y="0"/>
                </a:lnTo>
                <a:lnTo>
                  <a:pt x="14578232" y="11510729"/>
                </a:lnTo>
                <a:lnTo>
                  <a:pt x="0" y="11510729"/>
                </a:lnTo>
                <a:lnTo>
                  <a:pt x="0" y="0"/>
                </a:lnTo>
                <a:close/>
              </a:path>
            </a:pathLst>
          </a:custGeom>
          <a:blipFill>
            <a:blip r:embed="rId6"/>
            <a:stretch>
              <a:fillRect l="0" t="0" r="0" b="0"/>
            </a:stretch>
          </a:blipFill>
        </p:spPr>
      </p:sp>
      <p:sp>
        <p:nvSpPr>
          <p:cNvPr name="AutoShape 11" id="11"/>
          <p:cNvSpPr/>
          <p:nvPr/>
        </p:nvSpPr>
        <p:spPr>
          <a:xfrm rot="-5400000">
            <a:off x="9421469" y="5400453"/>
            <a:ext cx="466231" cy="0"/>
          </a:xfrm>
          <a:prstGeom prst="line">
            <a:avLst/>
          </a:prstGeom>
          <a:ln cap="rnd" w="28575">
            <a:solidFill>
              <a:srgbClr val="FFFFFF"/>
            </a:solidFill>
            <a:prstDash val="solid"/>
            <a:headEnd type="none" len="sm" w="sm"/>
            <a:tailEnd type="none" len="sm" w="sm"/>
          </a:ln>
        </p:spPr>
      </p:sp>
      <p:sp>
        <p:nvSpPr>
          <p:cNvPr name="Freeform 12" id="12"/>
          <p:cNvSpPr/>
          <p:nvPr/>
        </p:nvSpPr>
        <p:spPr>
          <a:xfrm flipH="false" flipV="false" rot="0">
            <a:off x="9180882" y="5542981"/>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9321835"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04</a:t>
            </a:r>
          </a:p>
        </p:txBody>
      </p:sp>
      <p:sp>
        <p:nvSpPr>
          <p:cNvPr name="AutoShape 14" id="14"/>
          <p:cNvSpPr/>
          <p:nvPr/>
        </p:nvSpPr>
        <p:spPr>
          <a:xfrm rot="-5400000">
            <a:off x="11593634" y="4933745"/>
            <a:ext cx="495759" cy="0"/>
          </a:xfrm>
          <a:prstGeom prst="line">
            <a:avLst/>
          </a:prstGeom>
          <a:ln cap="rnd" w="28575">
            <a:solidFill>
              <a:srgbClr val="FFFFFF"/>
            </a:solidFill>
            <a:prstDash val="solid"/>
            <a:headEnd type="none" len="sm" w="sm"/>
            <a:tailEnd type="none" len="sm" w="sm"/>
          </a:ln>
        </p:spPr>
      </p:sp>
      <p:sp>
        <p:nvSpPr>
          <p:cNvPr name="Freeform 15" id="15"/>
          <p:cNvSpPr/>
          <p:nvPr/>
        </p:nvSpPr>
        <p:spPr>
          <a:xfrm flipH="false" flipV="false" rot="0">
            <a:off x="11367810" y="3836670"/>
            <a:ext cx="947407" cy="977624"/>
          </a:xfrm>
          <a:custGeom>
            <a:avLst/>
            <a:gdLst/>
            <a:ahLst/>
            <a:cxnLst/>
            <a:rect r="r" b="b" t="t" l="l"/>
            <a:pathLst>
              <a:path h="977624" w="947407">
                <a:moveTo>
                  <a:pt x="0" y="0"/>
                </a:moveTo>
                <a:lnTo>
                  <a:pt x="947407" y="0"/>
                </a:lnTo>
                <a:lnTo>
                  <a:pt x="947407"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rot="-5400000">
            <a:off x="13842633" y="5400453"/>
            <a:ext cx="466231" cy="0"/>
          </a:xfrm>
          <a:prstGeom prst="line">
            <a:avLst/>
          </a:prstGeom>
          <a:ln cap="rnd" w="28575">
            <a:solidFill>
              <a:srgbClr val="FFFFFF"/>
            </a:solidFill>
            <a:prstDash val="solid"/>
            <a:headEnd type="none" len="sm" w="sm"/>
            <a:tailEnd type="none" len="sm" w="sm"/>
          </a:ln>
        </p:spPr>
      </p:sp>
      <p:sp>
        <p:nvSpPr>
          <p:cNvPr name="Freeform 17" id="17"/>
          <p:cNvSpPr/>
          <p:nvPr/>
        </p:nvSpPr>
        <p:spPr>
          <a:xfrm flipH="false" flipV="false" rot="0">
            <a:off x="13602045" y="5542981"/>
            <a:ext cx="947407" cy="977624"/>
          </a:xfrm>
          <a:custGeom>
            <a:avLst/>
            <a:gdLst/>
            <a:ahLst/>
            <a:cxnLst/>
            <a:rect r="r" b="b" t="t" l="l"/>
            <a:pathLst>
              <a:path h="977624" w="947407">
                <a:moveTo>
                  <a:pt x="0" y="0"/>
                </a:moveTo>
                <a:lnTo>
                  <a:pt x="947406" y="0"/>
                </a:lnTo>
                <a:lnTo>
                  <a:pt x="947406" y="977624"/>
                </a:lnTo>
                <a:lnTo>
                  <a:pt x="0" y="977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3742999"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06</a:t>
            </a:r>
          </a:p>
        </p:txBody>
      </p:sp>
      <p:sp>
        <p:nvSpPr>
          <p:cNvPr name="TextBox 19" id="19"/>
          <p:cNvSpPr txBox="true"/>
          <p:nvPr/>
        </p:nvSpPr>
        <p:spPr>
          <a:xfrm rot="0">
            <a:off x="13602045" y="7461194"/>
            <a:ext cx="3376613" cy="24479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Por último, importante pero menos relevante en perfiles conservadores es detectar las oportunidades de cambio, Intentar prever cambios a futuro y nuevas tecnologías que otorguen rentabilidad inesperada.</a:t>
            </a:r>
          </a:p>
        </p:txBody>
      </p:sp>
      <p:sp>
        <p:nvSpPr>
          <p:cNvPr name="AutoShape 20" id="20"/>
          <p:cNvSpPr/>
          <p:nvPr/>
        </p:nvSpPr>
        <p:spPr>
          <a:xfrm flipV="true">
            <a:off x="1742447" y="-1011288"/>
            <a:ext cx="0" cy="12309577"/>
          </a:xfrm>
          <a:prstGeom prst="line">
            <a:avLst/>
          </a:prstGeom>
          <a:ln cap="flat" w="19050">
            <a:solidFill>
              <a:srgbClr val="FFFFFF"/>
            </a:solidFill>
            <a:prstDash val="solid"/>
            <a:headEnd type="none" len="sm" w="sm"/>
            <a:tailEnd type="none" len="sm" w="sm"/>
          </a:ln>
        </p:spPr>
      </p:sp>
      <p:grpSp>
        <p:nvGrpSpPr>
          <p:cNvPr name="Group 21" id="21"/>
          <p:cNvGrpSpPr/>
          <p:nvPr/>
        </p:nvGrpSpPr>
        <p:grpSpPr>
          <a:xfrm rot="0">
            <a:off x="2465785" y="893299"/>
            <a:ext cx="3376612" cy="559589"/>
            <a:chOff x="0" y="0"/>
            <a:chExt cx="4502150" cy="746118"/>
          </a:xfrm>
        </p:grpSpPr>
        <p:grpSp>
          <p:nvGrpSpPr>
            <p:cNvPr name="Group 22" id="22"/>
            <p:cNvGrpSpPr/>
            <p:nvPr/>
          </p:nvGrpSpPr>
          <p:grpSpPr>
            <a:xfrm rot="0">
              <a:off x="0" y="0"/>
              <a:ext cx="4502150" cy="746118"/>
              <a:chOff x="0" y="0"/>
              <a:chExt cx="889314" cy="147381"/>
            </a:xfrm>
          </p:grpSpPr>
          <p:sp>
            <p:nvSpPr>
              <p:cNvPr name="Freeform 23" id="2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24" id="2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25" id="2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Perfil de Inversión</a:t>
              </a:r>
            </a:p>
          </p:txBody>
        </p:sp>
      </p:grpSp>
      <p:grpSp>
        <p:nvGrpSpPr>
          <p:cNvPr name="Group 26" id="26"/>
          <p:cNvGrpSpPr/>
          <p:nvPr/>
        </p:nvGrpSpPr>
        <p:grpSpPr>
          <a:xfrm rot="0">
            <a:off x="4693043" y="6806355"/>
            <a:ext cx="3376612" cy="559589"/>
            <a:chOff x="0" y="0"/>
            <a:chExt cx="4502150" cy="746118"/>
          </a:xfrm>
        </p:grpSpPr>
        <p:grpSp>
          <p:nvGrpSpPr>
            <p:cNvPr name="Group 27" id="27"/>
            <p:cNvGrpSpPr/>
            <p:nvPr/>
          </p:nvGrpSpPr>
          <p:grpSpPr>
            <a:xfrm rot="0">
              <a:off x="0" y="0"/>
              <a:ext cx="4502150" cy="746118"/>
              <a:chOff x="0" y="0"/>
              <a:chExt cx="889314" cy="147381"/>
            </a:xfrm>
          </p:grpSpPr>
          <p:sp>
            <p:nvSpPr>
              <p:cNvPr name="Freeform 28" id="2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29" id="2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30" id="3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Investigación</a:t>
              </a:r>
            </a:p>
          </p:txBody>
        </p:sp>
      </p:grpSp>
      <p:grpSp>
        <p:nvGrpSpPr>
          <p:cNvPr name="Group 31" id="31"/>
          <p:cNvGrpSpPr/>
          <p:nvPr/>
        </p:nvGrpSpPr>
        <p:grpSpPr>
          <a:xfrm rot="0">
            <a:off x="9159632" y="6823293"/>
            <a:ext cx="3376612" cy="559589"/>
            <a:chOff x="0" y="0"/>
            <a:chExt cx="4502150" cy="746118"/>
          </a:xfrm>
        </p:grpSpPr>
        <p:grpSp>
          <p:nvGrpSpPr>
            <p:cNvPr name="Group 32" id="32"/>
            <p:cNvGrpSpPr/>
            <p:nvPr/>
          </p:nvGrpSpPr>
          <p:grpSpPr>
            <a:xfrm rot="0">
              <a:off x="0" y="0"/>
              <a:ext cx="4502150" cy="746118"/>
              <a:chOff x="0" y="0"/>
              <a:chExt cx="889314" cy="147381"/>
            </a:xfrm>
          </p:grpSpPr>
          <p:sp>
            <p:nvSpPr>
              <p:cNvPr name="Freeform 33" id="3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34" id="3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35" id="3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Diversificar</a:t>
              </a:r>
            </a:p>
          </p:txBody>
        </p:sp>
      </p:grpSp>
      <p:grpSp>
        <p:nvGrpSpPr>
          <p:cNvPr name="Group 36" id="36"/>
          <p:cNvGrpSpPr/>
          <p:nvPr/>
        </p:nvGrpSpPr>
        <p:grpSpPr>
          <a:xfrm rot="0">
            <a:off x="6946647" y="893299"/>
            <a:ext cx="3376612" cy="559589"/>
            <a:chOff x="0" y="0"/>
            <a:chExt cx="4502150" cy="746118"/>
          </a:xfrm>
        </p:grpSpPr>
        <p:grpSp>
          <p:nvGrpSpPr>
            <p:cNvPr name="Group 37" id="37"/>
            <p:cNvGrpSpPr/>
            <p:nvPr/>
          </p:nvGrpSpPr>
          <p:grpSpPr>
            <a:xfrm rot="0">
              <a:off x="0" y="0"/>
              <a:ext cx="4502150" cy="746118"/>
              <a:chOff x="0" y="0"/>
              <a:chExt cx="889314" cy="147381"/>
            </a:xfrm>
          </p:grpSpPr>
          <p:sp>
            <p:nvSpPr>
              <p:cNvPr name="Freeform 38" id="3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39" id="3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40" id="4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Objetivo</a:t>
              </a:r>
            </a:p>
          </p:txBody>
        </p:sp>
      </p:grpSp>
      <p:grpSp>
        <p:nvGrpSpPr>
          <p:cNvPr name="Group 41" id="41"/>
          <p:cNvGrpSpPr/>
          <p:nvPr/>
        </p:nvGrpSpPr>
        <p:grpSpPr>
          <a:xfrm rot="0">
            <a:off x="11427510" y="893299"/>
            <a:ext cx="3376612" cy="559589"/>
            <a:chOff x="0" y="0"/>
            <a:chExt cx="4502150" cy="746118"/>
          </a:xfrm>
        </p:grpSpPr>
        <p:grpSp>
          <p:nvGrpSpPr>
            <p:cNvPr name="Group 42" id="42"/>
            <p:cNvGrpSpPr/>
            <p:nvPr/>
          </p:nvGrpSpPr>
          <p:grpSpPr>
            <a:xfrm rot="0">
              <a:off x="0" y="0"/>
              <a:ext cx="4502150" cy="746118"/>
              <a:chOff x="0" y="0"/>
              <a:chExt cx="889314" cy="147381"/>
            </a:xfrm>
          </p:grpSpPr>
          <p:sp>
            <p:nvSpPr>
              <p:cNvPr name="Freeform 43" id="43"/>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44" id="44"/>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45" id="45"/>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Constancia</a:t>
              </a:r>
            </a:p>
          </p:txBody>
        </p:sp>
      </p:grpSp>
      <p:grpSp>
        <p:nvGrpSpPr>
          <p:cNvPr name="Group 46" id="46"/>
          <p:cNvGrpSpPr/>
          <p:nvPr/>
        </p:nvGrpSpPr>
        <p:grpSpPr>
          <a:xfrm rot="0">
            <a:off x="13602045" y="6806355"/>
            <a:ext cx="3376612" cy="559589"/>
            <a:chOff x="0" y="0"/>
            <a:chExt cx="4502150" cy="746118"/>
          </a:xfrm>
        </p:grpSpPr>
        <p:grpSp>
          <p:nvGrpSpPr>
            <p:cNvPr name="Group 47" id="47"/>
            <p:cNvGrpSpPr/>
            <p:nvPr/>
          </p:nvGrpSpPr>
          <p:grpSpPr>
            <a:xfrm rot="0">
              <a:off x="0" y="0"/>
              <a:ext cx="4502150" cy="746118"/>
              <a:chOff x="0" y="0"/>
              <a:chExt cx="889314" cy="147381"/>
            </a:xfrm>
          </p:grpSpPr>
          <p:sp>
            <p:nvSpPr>
              <p:cNvPr name="Freeform 48" id="48"/>
              <p:cNvSpPr/>
              <p:nvPr/>
            </p:nvSpPr>
            <p:spPr>
              <a:xfrm flipH="false" flipV="false" rot="0">
                <a:off x="0" y="0"/>
                <a:ext cx="889314" cy="147381"/>
              </a:xfrm>
              <a:custGeom>
                <a:avLst/>
                <a:gdLst/>
                <a:ahLst/>
                <a:cxnLst/>
                <a:rect r="r" b="b" t="t" l="l"/>
                <a:pathLst>
                  <a:path h="147381" w="889314">
                    <a:moveTo>
                      <a:pt x="73691" y="0"/>
                    </a:moveTo>
                    <a:lnTo>
                      <a:pt x="815623" y="0"/>
                    </a:lnTo>
                    <a:cubicBezTo>
                      <a:pt x="856321" y="0"/>
                      <a:pt x="889314" y="32992"/>
                      <a:pt x="889314" y="73691"/>
                    </a:cubicBezTo>
                    <a:lnTo>
                      <a:pt x="889314" y="73691"/>
                    </a:lnTo>
                    <a:cubicBezTo>
                      <a:pt x="889314" y="93235"/>
                      <a:pt x="881550" y="111978"/>
                      <a:pt x="867730" y="125798"/>
                    </a:cubicBezTo>
                    <a:cubicBezTo>
                      <a:pt x="853910" y="139618"/>
                      <a:pt x="835167" y="147381"/>
                      <a:pt x="815623" y="147381"/>
                    </a:cubicBezTo>
                    <a:lnTo>
                      <a:pt x="73691" y="147381"/>
                    </a:lnTo>
                    <a:cubicBezTo>
                      <a:pt x="32992" y="147381"/>
                      <a:pt x="0" y="114389"/>
                      <a:pt x="0" y="73691"/>
                    </a:cubicBezTo>
                    <a:lnTo>
                      <a:pt x="0" y="73691"/>
                    </a:lnTo>
                    <a:cubicBezTo>
                      <a:pt x="0" y="32992"/>
                      <a:pt x="32992" y="0"/>
                      <a:pt x="73691" y="0"/>
                    </a:cubicBezTo>
                    <a:close/>
                  </a:path>
                </a:pathLst>
              </a:custGeom>
              <a:solidFill>
                <a:srgbClr val="000000">
                  <a:alpha val="0"/>
                </a:srgbClr>
              </a:solidFill>
              <a:ln w="19050" cap="rnd">
                <a:solidFill>
                  <a:srgbClr val="FFFFFF"/>
                </a:solidFill>
                <a:prstDash val="solid"/>
                <a:round/>
              </a:ln>
            </p:spPr>
          </p:sp>
          <p:sp>
            <p:nvSpPr>
              <p:cNvPr name="TextBox 49" id="49"/>
              <p:cNvSpPr txBox="true"/>
              <p:nvPr/>
            </p:nvSpPr>
            <p:spPr>
              <a:xfrm>
                <a:off x="0" y="19050"/>
                <a:ext cx="889314" cy="128331"/>
              </a:xfrm>
              <a:prstGeom prst="rect">
                <a:avLst/>
              </a:prstGeom>
            </p:spPr>
            <p:txBody>
              <a:bodyPr anchor="ctr" rtlCol="false" tIns="50800" lIns="50800" bIns="50800" rIns="50800"/>
              <a:lstStyle/>
              <a:p>
                <a:pPr algn="ctr">
                  <a:lnSpc>
                    <a:spcPts val="1760"/>
                  </a:lnSpc>
                </a:pPr>
              </a:p>
            </p:txBody>
          </p:sp>
        </p:grpSp>
        <p:sp>
          <p:nvSpPr>
            <p:cNvPr name="TextBox 50" id="50"/>
            <p:cNvSpPr txBox="true"/>
            <p:nvPr/>
          </p:nvSpPr>
          <p:spPr>
            <a:xfrm rot="0">
              <a:off x="66899" y="140691"/>
              <a:ext cx="4403886" cy="452332"/>
            </a:xfrm>
            <a:prstGeom prst="rect">
              <a:avLst/>
            </a:prstGeom>
          </p:spPr>
          <p:txBody>
            <a:bodyPr anchor="t" rtlCol="false" tIns="0" lIns="0" bIns="0" rIns="0">
              <a:spAutoFit/>
            </a:bodyPr>
            <a:lstStyle/>
            <a:p>
              <a:pPr algn="ctr">
                <a:lnSpc>
                  <a:spcPts val="2859"/>
                </a:lnSpc>
              </a:pPr>
              <a:r>
                <a:rPr lang="en-US" sz="1999">
                  <a:solidFill>
                    <a:srgbClr val="FFFFFF"/>
                  </a:solidFill>
                  <a:latin typeface="Open Sans Bold"/>
                  <a:ea typeface="Open Sans Bold"/>
                  <a:cs typeface="Open Sans Bold"/>
                  <a:sym typeface="Open Sans Bold"/>
                </a:rPr>
                <a:t>Oportunidades</a:t>
              </a:r>
            </a:p>
          </p:txBody>
        </p:sp>
      </p:grpSp>
      <p:sp>
        <p:nvSpPr>
          <p:cNvPr name="TextBox 51" id="51"/>
          <p:cNvSpPr txBox="true"/>
          <p:nvPr/>
        </p:nvSpPr>
        <p:spPr>
          <a:xfrm rot="-5400000">
            <a:off x="-3187008" y="4778372"/>
            <a:ext cx="8229600" cy="730255"/>
          </a:xfrm>
          <a:prstGeom prst="rect">
            <a:avLst/>
          </a:prstGeom>
        </p:spPr>
        <p:txBody>
          <a:bodyPr anchor="t" rtlCol="false" tIns="0" lIns="0" bIns="0" rIns="0">
            <a:spAutoFit/>
          </a:bodyPr>
          <a:lstStyle/>
          <a:p>
            <a:pPr algn="ctr">
              <a:lnSpc>
                <a:spcPts val="5500"/>
              </a:lnSpc>
            </a:pPr>
            <a:r>
              <a:rPr lang="en-US" sz="5500">
                <a:solidFill>
                  <a:srgbClr val="FFFFFF"/>
                </a:solidFill>
                <a:latin typeface="Open Sans Bold"/>
                <a:ea typeface="Open Sans Bold"/>
                <a:cs typeface="Open Sans Bold"/>
                <a:sym typeface="Open Sans Bold"/>
              </a:rPr>
              <a:t>Recomendaciones</a:t>
            </a:r>
          </a:p>
        </p:txBody>
      </p:sp>
      <p:sp>
        <p:nvSpPr>
          <p:cNvPr name="TextBox 52" id="52"/>
          <p:cNvSpPr txBox="true"/>
          <p:nvPr/>
        </p:nvSpPr>
        <p:spPr>
          <a:xfrm rot="0">
            <a:off x="2666438" y="4164018"/>
            <a:ext cx="665499" cy="314325"/>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01</a:t>
            </a:r>
          </a:p>
        </p:txBody>
      </p:sp>
      <p:sp>
        <p:nvSpPr>
          <p:cNvPr name="TextBox 53" id="53"/>
          <p:cNvSpPr txBox="true"/>
          <p:nvPr/>
        </p:nvSpPr>
        <p:spPr>
          <a:xfrm rot="0">
            <a:off x="7087601" y="4164018"/>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03</a:t>
            </a:r>
          </a:p>
        </p:txBody>
      </p:sp>
      <p:sp>
        <p:nvSpPr>
          <p:cNvPr name="TextBox 54" id="54"/>
          <p:cNvSpPr txBox="true"/>
          <p:nvPr/>
        </p:nvSpPr>
        <p:spPr>
          <a:xfrm rot="0">
            <a:off x="4900672" y="5870329"/>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02</a:t>
            </a:r>
          </a:p>
        </p:txBody>
      </p:sp>
      <p:sp>
        <p:nvSpPr>
          <p:cNvPr name="TextBox 55" id="55"/>
          <p:cNvSpPr txBox="true"/>
          <p:nvPr/>
        </p:nvSpPr>
        <p:spPr>
          <a:xfrm rot="0">
            <a:off x="2465785" y="1586686"/>
            <a:ext cx="3376613" cy="18383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Lo primero a analizar siempre es el perfil de inversión que uno tenga, no dejar pasar por alto este punto y darles importancia a las preguntas clave.</a:t>
            </a:r>
          </a:p>
        </p:txBody>
      </p:sp>
      <p:sp>
        <p:nvSpPr>
          <p:cNvPr name="TextBox 56" id="56"/>
          <p:cNvSpPr txBox="true"/>
          <p:nvPr/>
        </p:nvSpPr>
        <p:spPr>
          <a:xfrm rot="0">
            <a:off x="6946647" y="1586686"/>
            <a:ext cx="3376613" cy="15335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Tener en claro los objetivos del porque invertir, cuál va a ser el fin del dinero. Eso va a determinar el plazo, el riesgo “necesario” a tomar.</a:t>
            </a:r>
          </a:p>
        </p:txBody>
      </p:sp>
      <p:sp>
        <p:nvSpPr>
          <p:cNvPr name="TextBox 57" id="57"/>
          <p:cNvSpPr txBox="true"/>
          <p:nvPr/>
        </p:nvSpPr>
        <p:spPr>
          <a:xfrm rot="0">
            <a:off x="4759718" y="7461194"/>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Investigar, aunque sea un poco nos va a ayudar a no sentir miedo al momento de bajas en el mercado, tal vez no sean tan frecuentes en algunos casos pero que los hay, los hay.</a:t>
            </a:r>
          </a:p>
        </p:txBody>
      </p:sp>
      <p:sp>
        <p:nvSpPr>
          <p:cNvPr name="TextBox 58" id="58"/>
          <p:cNvSpPr txBox="true"/>
          <p:nvPr/>
        </p:nvSpPr>
        <p:spPr>
          <a:xfrm rot="0">
            <a:off x="11508764" y="4164018"/>
            <a:ext cx="665499" cy="322928"/>
          </a:xfrm>
          <a:prstGeom prst="rect">
            <a:avLst/>
          </a:prstGeom>
        </p:spPr>
        <p:txBody>
          <a:bodyPr anchor="t" rtlCol="false" tIns="0" lIns="0" bIns="0" rIns="0">
            <a:spAutoFit/>
          </a:bodyPr>
          <a:lstStyle/>
          <a:p>
            <a:pPr algn="ctr">
              <a:lnSpc>
                <a:spcPts val="2542"/>
              </a:lnSpc>
            </a:pPr>
            <a:r>
              <a:rPr lang="en-US" sz="2119">
                <a:solidFill>
                  <a:srgbClr val="635FED"/>
                </a:solidFill>
                <a:latin typeface="Montserrat Semi-Bold"/>
                <a:ea typeface="Montserrat Semi-Bold"/>
                <a:cs typeface="Montserrat Semi-Bold"/>
                <a:sym typeface="Montserrat Semi-Bold"/>
              </a:rPr>
              <a:t>05</a:t>
            </a:r>
          </a:p>
        </p:txBody>
      </p:sp>
      <p:sp>
        <p:nvSpPr>
          <p:cNvPr name="TextBox 59" id="59"/>
          <p:cNvSpPr txBox="true"/>
          <p:nvPr/>
        </p:nvSpPr>
        <p:spPr>
          <a:xfrm rot="0">
            <a:off x="11427510" y="1586686"/>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Por poco que parezca el dinero invertido, es fundamental no dejar de hacerlo. Sea corto o largo plazo, requiere de compromiso para que de sus frutos.</a:t>
            </a:r>
          </a:p>
        </p:txBody>
      </p:sp>
      <p:sp>
        <p:nvSpPr>
          <p:cNvPr name="TextBox 60" id="60"/>
          <p:cNvSpPr txBox="true"/>
          <p:nvPr/>
        </p:nvSpPr>
        <p:spPr>
          <a:xfrm rot="0">
            <a:off x="9144000" y="7716257"/>
            <a:ext cx="3376613" cy="2143125"/>
          </a:xfrm>
          <a:prstGeom prst="rect">
            <a:avLst/>
          </a:prstGeom>
        </p:spPr>
        <p:txBody>
          <a:bodyPr anchor="t" rtlCol="false" tIns="0" lIns="0" bIns="0" rIns="0">
            <a:spAutoFit/>
          </a:bodyPr>
          <a:lstStyle/>
          <a:p>
            <a:pPr algn="l">
              <a:lnSpc>
                <a:spcPts val="2400"/>
              </a:lnSpc>
            </a:pPr>
            <a:r>
              <a:rPr lang="en-US" sz="2000">
                <a:solidFill>
                  <a:srgbClr val="FFFFFF"/>
                </a:solidFill>
                <a:latin typeface="Open Sans"/>
                <a:ea typeface="Open Sans"/>
                <a:cs typeface="Open Sans"/>
                <a:sym typeface="Open Sans"/>
              </a:rPr>
              <a:t>Una manera fácil y más utilizada de bajar el riesgo de lo invertido es diversificar en diferentes inversiones para bajar el riesgo del portafolio. Por lo menos seis tipos diferentes.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7988599" y="-3990356"/>
            <a:ext cx="14943276" cy="11798962"/>
          </a:xfrm>
          <a:custGeom>
            <a:avLst/>
            <a:gdLst/>
            <a:ahLst/>
            <a:cxnLst/>
            <a:rect r="r" b="b" t="t" l="l"/>
            <a:pathLst>
              <a:path h="11798962" w="14943276">
                <a:moveTo>
                  <a:pt x="0" y="0"/>
                </a:moveTo>
                <a:lnTo>
                  <a:pt x="14943276" y="0"/>
                </a:lnTo>
                <a:lnTo>
                  <a:pt x="14943276" y="11798961"/>
                </a:lnTo>
                <a:lnTo>
                  <a:pt x="0" y="11798961"/>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802406" y="5993738"/>
            <a:ext cx="8937696" cy="7336845"/>
          </a:xfrm>
          <a:custGeom>
            <a:avLst/>
            <a:gdLst/>
            <a:ahLst/>
            <a:cxnLst/>
            <a:rect r="r" b="b" t="t" l="l"/>
            <a:pathLst>
              <a:path h="7336845" w="8937696">
                <a:moveTo>
                  <a:pt x="0" y="0"/>
                </a:moveTo>
                <a:lnTo>
                  <a:pt x="8937696" y="0"/>
                </a:lnTo>
                <a:lnTo>
                  <a:pt x="8937696"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362858" y="1834143"/>
            <a:ext cx="10005553"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ea typeface="Open Sans Bold"/>
                <a:cs typeface="Open Sans Bold"/>
                <a:sym typeface="Open Sans Bold"/>
              </a:rPr>
              <a:t>Agenda</a:t>
            </a:r>
          </a:p>
        </p:txBody>
      </p:sp>
      <p:sp>
        <p:nvSpPr>
          <p:cNvPr name="Freeform 5" id="5"/>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12470" y="3329680"/>
            <a:ext cx="9955941" cy="867309"/>
            <a:chOff x="0" y="0"/>
            <a:chExt cx="2622141" cy="228427"/>
          </a:xfrm>
        </p:grpSpPr>
        <p:sp>
          <p:nvSpPr>
            <p:cNvPr name="Freeform 7" id="7"/>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8" id="8"/>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42875" y="3546487"/>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ea typeface="Open Sans Bold"/>
                <a:cs typeface="Open Sans Bold"/>
                <a:sym typeface="Open Sans Bold"/>
              </a:rPr>
              <a:t>1. Contexto y Audencia</a:t>
            </a:r>
            <a:r>
              <a:rPr lang="en-US" sz="3999">
                <a:solidFill>
                  <a:srgbClr val="000000"/>
                </a:solidFill>
                <a:latin typeface="Open Sans"/>
                <a:ea typeface="Open Sans"/>
                <a:cs typeface="Open Sans"/>
                <a:sym typeface="Open Sans"/>
              </a:rPr>
              <a:t> </a:t>
            </a:r>
          </a:p>
        </p:txBody>
      </p:sp>
      <p:grpSp>
        <p:nvGrpSpPr>
          <p:cNvPr name="Group 10" id="10"/>
          <p:cNvGrpSpPr/>
          <p:nvPr/>
        </p:nvGrpSpPr>
        <p:grpSpPr>
          <a:xfrm rot="0">
            <a:off x="1362858" y="4400562"/>
            <a:ext cx="9955941" cy="867309"/>
            <a:chOff x="0" y="0"/>
            <a:chExt cx="2622141" cy="228427"/>
          </a:xfrm>
        </p:grpSpPr>
        <p:sp>
          <p:nvSpPr>
            <p:cNvPr name="Freeform 11" id="11"/>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2" id="12"/>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grpSp>
        <p:nvGrpSpPr>
          <p:cNvPr name="Group 13" id="13"/>
          <p:cNvGrpSpPr/>
          <p:nvPr/>
        </p:nvGrpSpPr>
        <p:grpSpPr>
          <a:xfrm rot="0">
            <a:off x="1362858" y="5467896"/>
            <a:ext cx="9955941" cy="867309"/>
            <a:chOff x="0" y="0"/>
            <a:chExt cx="2622141" cy="228427"/>
          </a:xfrm>
        </p:grpSpPr>
        <p:sp>
          <p:nvSpPr>
            <p:cNvPr name="Freeform 14" id="14"/>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5" id="15"/>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grpSp>
        <p:nvGrpSpPr>
          <p:cNvPr name="Group 16" id="16"/>
          <p:cNvGrpSpPr/>
          <p:nvPr/>
        </p:nvGrpSpPr>
        <p:grpSpPr>
          <a:xfrm rot="0">
            <a:off x="1362858" y="6538778"/>
            <a:ext cx="9955941" cy="867309"/>
            <a:chOff x="0" y="0"/>
            <a:chExt cx="2622141" cy="228427"/>
          </a:xfrm>
        </p:grpSpPr>
        <p:sp>
          <p:nvSpPr>
            <p:cNvPr name="Freeform 17" id="17"/>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18" id="18"/>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19" id="19"/>
          <p:cNvSpPr txBox="true"/>
          <p:nvPr/>
        </p:nvSpPr>
        <p:spPr>
          <a:xfrm rot="0">
            <a:off x="1552599" y="4613275"/>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ea typeface="Open Sans Bold"/>
                <a:cs typeface="Open Sans Bold"/>
                <a:sym typeface="Open Sans Bold"/>
              </a:rPr>
              <a:t>2. Hipótesis / Preguntas de Interés</a:t>
            </a:r>
          </a:p>
        </p:txBody>
      </p:sp>
      <p:sp>
        <p:nvSpPr>
          <p:cNvPr name="TextBox 20" id="20"/>
          <p:cNvSpPr txBox="true"/>
          <p:nvPr/>
        </p:nvSpPr>
        <p:spPr>
          <a:xfrm rot="0">
            <a:off x="-1284490" y="5667921"/>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ea typeface="Open Sans Bold"/>
                <a:cs typeface="Open Sans Bold"/>
                <a:sym typeface="Open Sans Bold"/>
              </a:rPr>
              <a:t>3. Metadata</a:t>
            </a:r>
          </a:p>
        </p:txBody>
      </p:sp>
      <p:sp>
        <p:nvSpPr>
          <p:cNvPr name="TextBox 21" id="21"/>
          <p:cNvSpPr txBox="true"/>
          <p:nvPr/>
        </p:nvSpPr>
        <p:spPr>
          <a:xfrm rot="0">
            <a:off x="142875" y="6735255"/>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ea typeface="Open Sans Bold"/>
                <a:cs typeface="Open Sans Bold"/>
                <a:sym typeface="Open Sans Bold"/>
              </a:rPr>
              <a:t>4. Análisis Exploratorio</a:t>
            </a:r>
          </a:p>
        </p:txBody>
      </p:sp>
      <p:grpSp>
        <p:nvGrpSpPr>
          <p:cNvPr name="Group 22" id="22"/>
          <p:cNvGrpSpPr/>
          <p:nvPr/>
        </p:nvGrpSpPr>
        <p:grpSpPr>
          <a:xfrm rot="0">
            <a:off x="1362858" y="7606112"/>
            <a:ext cx="9955941" cy="867309"/>
            <a:chOff x="0" y="0"/>
            <a:chExt cx="2622141" cy="228427"/>
          </a:xfrm>
        </p:grpSpPr>
        <p:sp>
          <p:nvSpPr>
            <p:cNvPr name="Freeform 23" id="23"/>
            <p:cNvSpPr/>
            <p:nvPr/>
          </p:nvSpPr>
          <p:spPr>
            <a:xfrm flipH="false" flipV="false" rot="0">
              <a:off x="0" y="0"/>
              <a:ext cx="2622141" cy="228427"/>
            </a:xfrm>
            <a:custGeom>
              <a:avLst/>
              <a:gdLst/>
              <a:ahLst/>
              <a:cxnLst/>
              <a:rect r="r" b="b" t="t" l="l"/>
              <a:pathLst>
                <a:path h="228427" w="2622141">
                  <a:moveTo>
                    <a:pt x="77762" y="0"/>
                  </a:moveTo>
                  <a:lnTo>
                    <a:pt x="2544379" y="0"/>
                  </a:lnTo>
                  <a:cubicBezTo>
                    <a:pt x="2565003" y="0"/>
                    <a:pt x="2584782" y="8193"/>
                    <a:pt x="2599365" y="22776"/>
                  </a:cubicBezTo>
                  <a:cubicBezTo>
                    <a:pt x="2613948" y="37359"/>
                    <a:pt x="2622141" y="57138"/>
                    <a:pt x="2622141" y="77762"/>
                  </a:cubicBezTo>
                  <a:lnTo>
                    <a:pt x="2622141" y="150665"/>
                  </a:lnTo>
                  <a:cubicBezTo>
                    <a:pt x="2622141" y="193612"/>
                    <a:pt x="2587326" y="228427"/>
                    <a:pt x="2544379" y="228427"/>
                  </a:cubicBezTo>
                  <a:lnTo>
                    <a:pt x="77762" y="228427"/>
                  </a:lnTo>
                  <a:cubicBezTo>
                    <a:pt x="34815" y="228427"/>
                    <a:pt x="0" y="193612"/>
                    <a:pt x="0" y="150665"/>
                  </a:cubicBezTo>
                  <a:lnTo>
                    <a:pt x="0" y="77762"/>
                  </a:lnTo>
                  <a:cubicBezTo>
                    <a:pt x="0" y="34815"/>
                    <a:pt x="34815" y="0"/>
                    <a:pt x="77762" y="0"/>
                  </a:cubicBezTo>
                  <a:close/>
                </a:path>
              </a:pathLst>
            </a:custGeom>
            <a:solidFill>
              <a:srgbClr val="000000">
                <a:alpha val="0"/>
              </a:srgbClr>
            </a:solidFill>
            <a:ln w="19050" cap="rnd">
              <a:solidFill>
                <a:srgbClr val="000000"/>
              </a:solidFill>
              <a:prstDash val="solid"/>
              <a:round/>
            </a:ln>
          </p:spPr>
        </p:sp>
        <p:sp>
          <p:nvSpPr>
            <p:cNvPr name="TextBox 24" id="24"/>
            <p:cNvSpPr txBox="true"/>
            <p:nvPr/>
          </p:nvSpPr>
          <p:spPr>
            <a:xfrm>
              <a:off x="0" y="-28575"/>
              <a:ext cx="2622141" cy="257002"/>
            </a:xfrm>
            <a:prstGeom prst="rect">
              <a:avLst/>
            </a:prstGeom>
          </p:spPr>
          <p:txBody>
            <a:bodyPr anchor="ctr" rtlCol="false" tIns="50800" lIns="50800" bIns="50800" rIns="50800"/>
            <a:lstStyle/>
            <a:p>
              <a:pPr algn="ctr">
                <a:lnSpc>
                  <a:spcPts val="2240"/>
                </a:lnSpc>
              </a:pPr>
            </a:p>
          </p:txBody>
        </p:sp>
      </p:grpSp>
      <p:sp>
        <p:nvSpPr>
          <p:cNvPr name="TextBox 25" id="25"/>
          <p:cNvSpPr txBox="true"/>
          <p:nvPr/>
        </p:nvSpPr>
        <p:spPr>
          <a:xfrm rot="0">
            <a:off x="1163411" y="7825187"/>
            <a:ext cx="9290548" cy="530225"/>
          </a:xfrm>
          <a:prstGeom prst="rect">
            <a:avLst/>
          </a:prstGeom>
        </p:spPr>
        <p:txBody>
          <a:bodyPr anchor="t" rtlCol="false" tIns="0" lIns="0" bIns="0" rIns="0">
            <a:spAutoFit/>
          </a:bodyPr>
          <a:lstStyle/>
          <a:p>
            <a:pPr algn="ctr">
              <a:lnSpc>
                <a:spcPts val="3999"/>
              </a:lnSpc>
            </a:pPr>
            <a:r>
              <a:rPr lang="en-US" sz="3999">
                <a:solidFill>
                  <a:srgbClr val="000000"/>
                </a:solidFill>
                <a:latin typeface="Open Sans Bold"/>
                <a:ea typeface="Open Sans Bold"/>
                <a:cs typeface="Open Sans Bold"/>
                <a:sym typeface="Open Sans Bold"/>
              </a:rPr>
              <a:t>5. Insights y Recomendaciones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0061309" y="2311179"/>
            <a:ext cx="0" cy="7179693"/>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162050"/>
            <a:ext cx="9023084" cy="866470"/>
          </a:xfrm>
          <a:prstGeom prst="rect">
            <a:avLst/>
          </a:prstGeom>
        </p:spPr>
        <p:txBody>
          <a:bodyPr anchor="t" rtlCol="false" tIns="0" lIns="0" bIns="0" rIns="0">
            <a:spAutoFit/>
          </a:bodyPr>
          <a:lstStyle/>
          <a:p>
            <a:pPr algn="l">
              <a:lnSpc>
                <a:spcPts val="6560"/>
              </a:lnSpc>
            </a:pPr>
            <a:r>
              <a:rPr lang="en-US" sz="6560">
                <a:solidFill>
                  <a:srgbClr val="FFFFFF"/>
                </a:solidFill>
                <a:latin typeface="Open Sans Bold"/>
                <a:ea typeface="Open Sans Bold"/>
                <a:cs typeface="Open Sans Bold"/>
                <a:sym typeface="Open Sans Bold"/>
              </a:rPr>
              <a:t>Contexto y Audiencia</a:t>
            </a:r>
          </a:p>
        </p:txBody>
      </p:sp>
      <p:sp>
        <p:nvSpPr>
          <p:cNvPr name="Freeform 5" id="5"/>
          <p:cNvSpPr/>
          <p:nvPr/>
        </p:nvSpPr>
        <p:spPr>
          <a:xfrm flipH="false" flipV="false" rot="-3012077">
            <a:off x="-5735054" y="4577064"/>
            <a:ext cx="15808937" cy="12482474"/>
          </a:xfrm>
          <a:custGeom>
            <a:avLst/>
            <a:gdLst/>
            <a:ahLst/>
            <a:cxnLst/>
            <a:rect r="r" b="b" t="t" l="l"/>
            <a:pathLst>
              <a:path h="12482474" w="15808937">
                <a:moveTo>
                  <a:pt x="0" y="0"/>
                </a:moveTo>
                <a:lnTo>
                  <a:pt x="15808937" y="0"/>
                </a:lnTo>
                <a:lnTo>
                  <a:pt x="15808937" y="12482473"/>
                </a:lnTo>
                <a:lnTo>
                  <a:pt x="0" y="12482473"/>
                </a:lnTo>
                <a:lnTo>
                  <a:pt x="0" y="0"/>
                </a:lnTo>
                <a:close/>
              </a:path>
            </a:pathLst>
          </a:custGeom>
          <a:blipFill>
            <a:blip r:embed="rId4"/>
            <a:stretch>
              <a:fillRect l="0" t="0" r="0" b="0"/>
            </a:stretch>
          </a:blipFill>
        </p:spPr>
      </p:sp>
      <p:sp>
        <p:nvSpPr>
          <p:cNvPr name="AutoShape 6" id="6"/>
          <p:cNvSpPr/>
          <p:nvPr/>
        </p:nvSpPr>
        <p:spPr>
          <a:xfrm>
            <a:off x="822040" y="8189903"/>
            <a:ext cx="9229744"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2438635" y="2484687"/>
            <a:ext cx="2841136" cy="2706828"/>
          </a:xfrm>
          <a:custGeom>
            <a:avLst/>
            <a:gdLst/>
            <a:ahLst/>
            <a:cxnLst/>
            <a:rect r="r" b="b" t="t" l="l"/>
            <a:pathLst>
              <a:path h="2706828" w="2841136">
                <a:moveTo>
                  <a:pt x="0" y="0"/>
                </a:moveTo>
                <a:lnTo>
                  <a:pt x="2841136" y="0"/>
                </a:lnTo>
                <a:lnTo>
                  <a:pt x="2841136" y="2706828"/>
                </a:lnTo>
                <a:lnTo>
                  <a:pt x="0" y="2706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83337" y="3141834"/>
            <a:ext cx="9104516" cy="1140222"/>
          </a:xfrm>
          <a:prstGeom prst="rect">
            <a:avLst/>
          </a:prstGeom>
        </p:spPr>
        <p:txBody>
          <a:bodyPr anchor="t" rtlCol="false" tIns="0" lIns="0" bIns="0" rIns="0">
            <a:spAutoFit/>
          </a:bodyPr>
          <a:lstStyle/>
          <a:p>
            <a:pPr algn="l">
              <a:lnSpc>
                <a:spcPts val="3065"/>
              </a:lnSpc>
            </a:pPr>
            <a:r>
              <a:rPr lang="en-US" sz="2358">
                <a:solidFill>
                  <a:srgbClr val="FFFFFF"/>
                </a:solidFill>
                <a:latin typeface="Open Sans Bold"/>
                <a:ea typeface="Open Sans Bold"/>
                <a:cs typeface="Open Sans Bold"/>
                <a:sym typeface="Open Sans Bold"/>
              </a:rPr>
              <a:t>Algunas preguntas que me consultan habitualmente amigos y familiares sobre finanzas personales, o que hacer con el sobrante de dinero mensual, son: </a:t>
            </a:r>
          </a:p>
        </p:txBody>
      </p:sp>
      <p:sp>
        <p:nvSpPr>
          <p:cNvPr name="TextBox 9" id="9"/>
          <p:cNvSpPr txBox="true"/>
          <p:nvPr/>
        </p:nvSpPr>
        <p:spPr>
          <a:xfrm rot="0">
            <a:off x="683337" y="4631877"/>
            <a:ext cx="9104516" cy="756515"/>
          </a:xfrm>
          <a:prstGeom prst="rect">
            <a:avLst/>
          </a:prstGeom>
        </p:spPr>
        <p:txBody>
          <a:bodyPr anchor="t" rtlCol="false" tIns="0" lIns="0" bIns="0" rIns="0">
            <a:spAutoFit/>
          </a:bodyPr>
          <a:lstStyle/>
          <a:p>
            <a:pPr algn="l" marL="509112" indent="-254556" lvl="1">
              <a:lnSpc>
                <a:spcPts val="3065"/>
              </a:lnSpc>
              <a:buAutoNum type="arabicPeriod" startAt="1"/>
            </a:pPr>
            <a:r>
              <a:rPr lang="en-US" sz="2358">
                <a:solidFill>
                  <a:srgbClr val="FFFFFF"/>
                </a:solidFill>
                <a:latin typeface="Open Sans"/>
                <a:ea typeface="Open Sans"/>
                <a:cs typeface="Open Sans"/>
                <a:sym typeface="Open Sans"/>
              </a:rPr>
              <a:t>¿Es necesario mucho dinero para invertir?</a:t>
            </a:r>
          </a:p>
          <a:p>
            <a:pPr algn="l" marL="509112" indent="-254556" lvl="1">
              <a:lnSpc>
                <a:spcPts val="3065"/>
              </a:lnSpc>
              <a:buAutoNum type="arabicPeriod" startAt="1"/>
            </a:pPr>
            <a:r>
              <a:rPr lang="en-US" sz="2358">
                <a:solidFill>
                  <a:srgbClr val="FFFFFF"/>
                </a:solidFill>
                <a:latin typeface="Open Sans"/>
                <a:ea typeface="Open Sans"/>
                <a:cs typeface="Open Sans"/>
                <a:sym typeface="Open Sans"/>
              </a:rPr>
              <a:t>¿Solo puedo comprar dólares?</a:t>
            </a:r>
          </a:p>
        </p:txBody>
      </p:sp>
      <p:sp>
        <p:nvSpPr>
          <p:cNvPr name="TextBox 10" id="10"/>
          <p:cNvSpPr txBox="true"/>
          <p:nvPr/>
        </p:nvSpPr>
        <p:spPr>
          <a:xfrm rot="0">
            <a:off x="683337" y="5653434"/>
            <a:ext cx="9104516" cy="2291342"/>
          </a:xfrm>
          <a:prstGeom prst="rect">
            <a:avLst/>
          </a:prstGeom>
        </p:spPr>
        <p:txBody>
          <a:bodyPr anchor="t" rtlCol="false" tIns="0" lIns="0" bIns="0" rIns="0">
            <a:spAutoFit/>
          </a:bodyPr>
          <a:lstStyle/>
          <a:p>
            <a:pPr algn="l">
              <a:lnSpc>
                <a:spcPts val="3065"/>
              </a:lnSpc>
            </a:pPr>
            <a:r>
              <a:rPr lang="en-US" sz="2358">
                <a:solidFill>
                  <a:srgbClr val="FFFFFF"/>
                </a:solidFill>
                <a:latin typeface="Open Sans"/>
                <a:ea typeface="Open Sans"/>
                <a:cs typeface="Open Sans"/>
                <a:sym typeface="Open Sans"/>
              </a:rPr>
              <a:t>Si bien comprar dólares no es un tipo de inversión, está en la cabeza de cualquier argentino para resguardar el valor de su moneda. </a:t>
            </a:r>
          </a:p>
          <a:p>
            <a:pPr algn="l">
              <a:lnSpc>
                <a:spcPts val="3065"/>
              </a:lnSpc>
            </a:pPr>
            <a:r>
              <a:rPr lang="en-US" sz="2358">
                <a:solidFill>
                  <a:srgbClr val="FFFFFF"/>
                </a:solidFill>
                <a:latin typeface="Open Sans"/>
                <a:ea typeface="Open Sans"/>
                <a:cs typeface="Open Sans"/>
                <a:sym typeface="Open Sans"/>
              </a:rPr>
              <a:t>Descartando esta segunda pregunta, tampoco es necesario iniciar en el mundo de las inversiones siendo una persona de alto poder adquisitivo.</a:t>
            </a:r>
          </a:p>
        </p:txBody>
      </p:sp>
      <p:sp>
        <p:nvSpPr>
          <p:cNvPr name="TextBox 11" id="11"/>
          <p:cNvSpPr txBox="true"/>
          <p:nvPr/>
        </p:nvSpPr>
        <p:spPr>
          <a:xfrm rot="0">
            <a:off x="683337" y="2419205"/>
            <a:ext cx="1764231" cy="372809"/>
          </a:xfrm>
          <a:prstGeom prst="rect">
            <a:avLst/>
          </a:prstGeom>
        </p:spPr>
        <p:txBody>
          <a:bodyPr anchor="t" rtlCol="false" tIns="0" lIns="0" bIns="0" rIns="0">
            <a:spAutoFit/>
          </a:bodyPr>
          <a:lstStyle/>
          <a:p>
            <a:pPr algn="l">
              <a:lnSpc>
                <a:spcPts val="3065"/>
              </a:lnSpc>
            </a:pPr>
            <a:r>
              <a:rPr lang="en-US" sz="2358">
                <a:solidFill>
                  <a:srgbClr val="FFFFFF"/>
                </a:solidFill>
                <a:latin typeface="Open Sans Bold"/>
                <a:ea typeface="Open Sans Bold"/>
                <a:cs typeface="Open Sans Bold"/>
                <a:sym typeface="Open Sans Bold"/>
              </a:rPr>
              <a:t>CONTEXTO</a:t>
            </a:r>
          </a:p>
        </p:txBody>
      </p:sp>
      <p:grpSp>
        <p:nvGrpSpPr>
          <p:cNvPr name="Group 12" id="12"/>
          <p:cNvGrpSpPr/>
          <p:nvPr/>
        </p:nvGrpSpPr>
        <p:grpSpPr>
          <a:xfrm rot="0">
            <a:off x="10372006" y="5824097"/>
            <a:ext cx="6779000" cy="2120679"/>
            <a:chOff x="0" y="0"/>
            <a:chExt cx="9038667" cy="2827571"/>
          </a:xfrm>
        </p:grpSpPr>
        <p:sp>
          <p:nvSpPr>
            <p:cNvPr name="TextBox 13" id="13"/>
            <p:cNvSpPr txBox="true"/>
            <p:nvPr/>
          </p:nvSpPr>
          <p:spPr>
            <a:xfrm rot="0">
              <a:off x="0" y="-19050"/>
              <a:ext cx="2359303" cy="490375"/>
            </a:xfrm>
            <a:prstGeom prst="rect">
              <a:avLst/>
            </a:prstGeom>
          </p:spPr>
          <p:txBody>
            <a:bodyPr anchor="t" rtlCol="false" tIns="0" lIns="0" bIns="0" rIns="0">
              <a:spAutoFit/>
            </a:bodyPr>
            <a:lstStyle/>
            <a:p>
              <a:pPr algn="l">
                <a:lnSpc>
                  <a:spcPts val="3063"/>
                </a:lnSpc>
              </a:pPr>
              <a:r>
                <a:rPr lang="en-US" sz="2356">
                  <a:solidFill>
                    <a:srgbClr val="FFFFFF"/>
                  </a:solidFill>
                  <a:latin typeface="Open Sans Bold"/>
                  <a:ea typeface="Open Sans Bold"/>
                  <a:cs typeface="Open Sans Bold"/>
                  <a:sym typeface="Open Sans Bold"/>
                </a:rPr>
                <a:t>AUDIENCIA</a:t>
              </a:r>
            </a:p>
          </p:txBody>
        </p:sp>
        <p:sp>
          <p:nvSpPr>
            <p:cNvPr name="TextBox 14" id="14"/>
            <p:cNvSpPr txBox="true"/>
            <p:nvPr/>
          </p:nvSpPr>
          <p:spPr>
            <a:xfrm rot="0">
              <a:off x="0" y="803519"/>
              <a:ext cx="9038667" cy="2024053"/>
            </a:xfrm>
            <a:prstGeom prst="rect">
              <a:avLst/>
            </a:prstGeom>
          </p:spPr>
          <p:txBody>
            <a:bodyPr anchor="t" rtlCol="false" tIns="0" lIns="0" bIns="0" rIns="0">
              <a:spAutoFit/>
            </a:bodyPr>
            <a:lstStyle/>
            <a:p>
              <a:pPr algn="l">
                <a:lnSpc>
                  <a:spcPts val="3063"/>
                </a:lnSpc>
              </a:pPr>
              <a:r>
                <a:rPr lang="en-US" sz="2356">
                  <a:solidFill>
                    <a:srgbClr val="FFFFFF"/>
                  </a:solidFill>
                  <a:latin typeface="Open Sans"/>
                  <a:ea typeface="Open Sans"/>
                  <a:cs typeface="Open Sans"/>
                  <a:sym typeface="Open Sans"/>
                </a:rPr>
                <a:t>Esto no tiene el fin de abarcar un público con conocimiento del tema, sino todo lo contrario. Se busca que la persona entienda un poco más sin la necesidad de ser un experto en finanzas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3782" y="-1611276"/>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2"/>
            <a:stretch>
              <a:fillRect l="0" t="0" r="0" b="0"/>
            </a:stretch>
          </a:blipFill>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38988" y="3096892"/>
            <a:ext cx="7737757" cy="2773485"/>
            <a:chOff x="0" y="0"/>
            <a:chExt cx="2118066" cy="759189"/>
          </a:xfrm>
        </p:grpSpPr>
        <p:sp>
          <p:nvSpPr>
            <p:cNvPr name="Freeform 5" id="5"/>
            <p:cNvSpPr/>
            <p:nvPr/>
          </p:nvSpPr>
          <p:spPr>
            <a:xfrm flipH="false" flipV="false" rot="0">
              <a:off x="0" y="0"/>
              <a:ext cx="2118065" cy="759189"/>
            </a:xfrm>
            <a:custGeom>
              <a:avLst/>
              <a:gdLst/>
              <a:ahLst/>
              <a:cxnLst/>
              <a:rect r="r" b="b" t="t" l="l"/>
              <a:pathLst>
                <a:path h="759189" w="2118065">
                  <a:moveTo>
                    <a:pt x="50027" y="0"/>
                  </a:moveTo>
                  <a:lnTo>
                    <a:pt x="2068038" y="0"/>
                  </a:lnTo>
                  <a:cubicBezTo>
                    <a:pt x="2081306" y="0"/>
                    <a:pt x="2094031" y="5271"/>
                    <a:pt x="2103413" y="14653"/>
                  </a:cubicBezTo>
                  <a:cubicBezTo>
                    <a:pt x="2112795" y="24034"/>
                    <a:pt x="2118065" y="36759"/>
                    <a:pt x="2118065" y="50027"/>
                  </a:cubicBezTo>
                  <a:lnTo>
                    <a:pt x="2118065" y="709163"/>
                  </a:lnTo>
                  <a:cubicBezTo>
                    <a:pt x="2118065" y="722431"/>
                    <a:pt x="2112795" y="735155"/>
                    <a:pt x="2103413" y="744537"/>
                  </a:cubicBezTo>
                  <a:cubicBezTo>
                    <a:pt x="2094031" y="753919"/>
                    <a:pt x="2081306" y="759189"/>
                    <a:pt x="2068038" y="759189"/>
                  </a:cubicBezTo>
                  <a:lnTo>
                    <a:pt x="50027" y="759189"/>
                  </a:lnTo>
                  <a:cubicBezTo>
                    <a:pt x="36759" y="759189"/>
                    <a:pt x="24034" y="753919"/>
                    <a:pt x="14653" y="744537"/>
                  </a:cubicBezTo>
                  <a:cubicBezTo>
                    <a:pt x="5271" y="735155"/>
                    <a:pt x="0" y="722431"/>
                    <a:pt x="0" y="709163"/>
                  </a:cubicBezTo>
                  <a:lnTo>
                    <a:pt x="0" y="50027"/>
                  </a:lnTo>
                  <a:cubicBezTo>
                    <a:pt x="0" y="36759"/>
                    <a:pt x="5271" y="24034"/>
                    <a:pt x="14653" y="14653"/>
                  </a:cubicBezTo>
                  <a:cubicBezTo>
                    <a:pt x="24034" y="5271"/>
                    <a:pt x="36759" y="0"/>
                    <a:pt x="50027" y="0"/>
                  </a:cubicBezTo>
                  <a:close/>
                </a:path>
              </a:pathLst>
            </a:custGeom>
            <a:solidFill>
              <a:srgbClr val="FFFFFF"/>
            </a:solidFill>
            <a:ln w="19050" cap="rnd">
              <a:solidFill>
                <a:srgbClr val="000000"/>
              </a:solidFill>
              <a:prstDash val="solid"/>
              <a:round/>
            </a:ln>
          </p:spPr>
        </p:sp>
        <p:sp>
          <p:nvSpPr>
            <p:cNvPr name="TextBox 6" id="6"/>
            <p:cNvSpPr txBox="true"/>
            <p:nvPr/>
          </p:nvSpPr>
          <p:spPr>
            <a:xfrm>
              <a:off x="0" y="-28575"/>
              <a:ext cx="2118066" cy="787764"/>
            </a:xfrm>
            <a:prstGeom prst="rect">
              <a:avLst/>
            </a:prstGeom>
          </p:spPr>
          <p:txBody>
            <a:bodyPr anchor="ctr" rtlCol="false" tIns="48878" lIns="48878" bIns="48878" rIns="48878"/>
            <a:lstStyle/>
            <a:p>
              <a:pPr algn="ctr">
                <a:lnSpc>
                  <a:spcPts val="2240"/>
                </a:lnSpc>
              </a:pPr>
            </a:p>
          </p:txBody>
        </p:sp>
      </p:grpSp>
      <p:sp>
        <p:nvSpPr>
          <p:cNvPr name="AutoShape 7" id="7"/>
          <p:cNvSpPr/>
          <p:nvPr/>
        </p:nvSpPr>
        <p:spPr>
          <a:xfrm rot="0">
            <a:off x="1138988" y="4134924"/>
            <a:ext cx="7737757" cy="0"/>
          </a:xfrm>
          <a:prstGeom prst="line">
            <a:avLst/>
          </a:prstGeom>
          <a:ln cap="flat" w="19050">
            <a:solidFill>
              <a:srgbClr val="3F3BC9"/>
            </a:solidFill>
            <a:prstDash val="solid"/>
            <a:headEnd type="none" len="sm" w="sm"/>
            <a:tailEnd type="none" len="sm" w="sm"/>
          </a:ln>
        </p:spPr>
      </p:sp>
      <p:grpSp>
        <p:nvGrpSpPr>
          <p:cNvPr name="Group 8" id="8"/>
          <p:cNvGrpSpPr/>
          <p:nvPr/>
        </p:nvGrpSpPr>
        <p:grpSpPr>
          <a:xfrm rot="0">
            <a:off x="9340757" y="3096892"/>
            <a:ext cx="7737757" cy="5069711"/>
            <a:chOff x="0" y="0"/>
            <a:chExt cx="2118066" cy="1387738"/>
          </a:xfrm>
        </p:grpSpPr>
        <p:sp>
          <p:nvSpPr>
            <p:cNvPr name="Freeform 9" id="9"/>
            <p:cNvSpPr/>
            <p:nvPr/>
          </p:nvSpPr>
          <p:spPr>
            <a:xfrm flipH="false" flipV="false" rot="0">
              <a:off x="0" y="0"/>
              <a:ext cx="2118065" cy="1387738"/>
            </a:xfrm>
            <a:custGeom>
              <a:avLst/>
              <a:gdLst/>
              <a:ahLst/>
              <a:cxnLst/>
              <a:rect r="r" b="b" t="t" l="l"/>
              <a:pathLst>
                <a:path h="1387738" w="2118065">
                  <a:moveTo>
                    <a:pt x="50027" y="0"/>
                  </a:moveTo>
                  <a:lnTo>
                    <a:pt x="2068038" y="0"/>
                  </a:lnTo>
                  <a:cubicBezTo>
                    <a:pt x="2081306" y="0"/>
                    <a:pt x="2094031" y="5271"/>
                    <a:pt x="2103413" y="14653"/>
                  </a:cubicBezTo>
                  <a:cubicBezTo>
                    <a:pt x="2112795" y="24034"/>
                    <a:pt x="2118065" y="36759"/>
                    <a:pt x="2118065" y="50027"/>
                  </a:cubicBezTo>
                  <a:lnTo>
                    <a:pt x="2118065" y="1337711"/>
                  </a:lnTo>
                  <a:cubicBezTo>
                    <a:pt x="2118065" y="1350979"/>
                    <a:pt x="2112795" y="1363704"/>
                    <a:pt x="2103413" y="1373086"/>
                  </a:cubicBezTo>
                  <a:cubicBezTo>
                    <a:pt x="2094031" y="1382467"/>
                    <a:pt x="2081306" y="1387738"/>
                    <a:pt x="2068038" y="1387738"/>
                  </a:cubicBezTo>
                  <a:lnTo>
                    <a:pt x="50027" y="1387738"/>
                  </a:lnTo>
                  <a:cubicBezTo>
                    <a:pt x="36759" y="1387738"/>
                    <a:pt x="24034" y="1382467"/>
                    <a:pt x="14653" y="1373086"/>
                  </a:cubicBezTo>
                  <a:cubicBezTo>
                    <a:pt x="5271" y="1363704"/>
                    <a:pt x="0" y="1350979"/>
                    <a:pt x="0" y="1337711"/>
                  </a:cubicBezTo>
                  <a:lnTo>
                    <a:pt x="0" y="50027"/>
                  </a:lnTo>
                  <a:cubicBezTo>
                    <a:pt x="0" y="36759"/>
                    <a:pt x="5271" y="24034"/>
                    <a:pt x="14653" y="14653"/>
                  </a:cubicBezTo>
                  <a:cubicBezTo>
                    <a:pt x="24034" y="5271"/>
                    <a:pt x="36759" y="0"/>
                    <a:pt x="50027"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28575"/>
              <a:ext cx="2118066" cy="1416313"/>
            </a:xfrm>
            <a:prstGeom prst="rect">
              <a:avLst/>
            </a:prstGeom>
          </p:spPr>
          <p:txBody>
            <a:bodyPr anchor="ctr" rtlCol="false" tIns="48878" lIns="48878" bIns="48878" rIns="48878"/>
            <a:lstStyle/>
            <a:p>
              <a:pPr algn="ctr">
                <a:lnSpc>
                  <a:spcPts val="2240"/>
                </a:lnSpc>
              </a:pPr>
            </a:p>
          </p:txBody>
        </p:sp>
      </p:grpSp>
      <p:sp>
        <p:nvSpPr>
          <p:cNvPr name="AutoShape 11" id="11"/>
          <p:cNvSpPr/>
          <p:nvPr/>
        </p:nvSpPr>
        <p:spPr>
          <a:xfrm rot="0">
            <a:off x="9411255" y="4134924"/>
            <a:ext cx="7737757" cy="0"/>
          </a:xfrm>
          <a:prstGeom prst="line">
            <a:avLst/>
          </a:prstGeom>
          <a:ln cap="flat" w="19050">
            <a:solidFill>
              <a:srgbClr val="3F3BC9"/>
            </a:solidFill>
            <a:prstDash val="solid"/>
            <a:headEnd type="none" len="sm" w="sm"/>
            <a:tailEnd type="none" len="sm" w="sm"/>
          </a:ln>
        </p:spPr>
      </p:sp>
      <p:sp>
        <p:nvSpPr>
          <p:cNvPr name="Freeform 12" id="12"/>
          <p:cNvSpPr/>
          <p:nvPr/>
        </p:nvSpPr>
        <p:spPr>
          <a:xfrm flipH="false" flipV="false" rot="0">
            <a:off x="3285814" y="6365677"/>
            <a:ext cx="3444105" cy="3444105"/>
          </a:xfrm>
          <a:custGeom>
            <a:avLst/>
            <a:gdLst/>
            <a:ahLst/>
            <a:cxnLst/>
            <a:rect r="r" b="b" t="t" l="l"/>
            <a:pathLst>
              <a:path h="3444105" w="3444105">
                <a:moveTo>
                  <a:pt x="0" y="0"/>
                </a:moveTo>
                <a:lnTo>
                  <a:pt x="3444105" y="0"/>
                </a:lnTo>
                <a:lnTo>
                  <a:pt x="3444105" y="3444105"/>
                </a:lnTo>
                <a:lnTo>
                  <a:pt x="0" y="344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1181100"/>
            <a:ext cx="12322800"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ea typeface="Open Sans Bold"/>
                <a:cs typeface="Open Sans Bold"/>
                <a:sym typeface="Open Sans Bold"/>
              </a:rPr>
              <a:t>Preguntas de Interés</a:t>
            </a:r>
          </a:p>
        </p:txBody>
      </p:sp>
      <p:sp>
        <p:nvSpPr>
          <p:cNvPr name="TextBox 14" id="14"/>
          <p:cNvSpPr txBox="true"/>
          <p:nvPr/>
        </p:nvSpPr>
        <p:spPr>
          <a:xfrm rot="0">
            <a:off x="2645889" y="3470767"/>
            <a:ext cx="4723954" cy="382752"/>
          </a:xfrm>
          <a:prstGeom prst="rect">
            <a:avLst/>
          </a:prstGeom>
        </p:spPr>
        <p:txBody>
          <a:bodyPr anchor="t" rtlCol="false" tIns="0" lIns="0" bIns="0" rIns="0">
            <a:spAutoFit/>
          </a:bodyPr>
          <a:lstStyle/>
          <a:p>
            <a:pPr algn="ctr">
              <a:lnSpc>
                <a:spcPts val="2886"/>
              </a:lnSpc>
            </a:pPr>
            <a:r>
              <a:rPr lang="en-US" sz="2886">
                <a:solidFill>
                  <a:srgbClr val="000000"/>
                </a:solidFill>
                <a:latin typeface="Open Sans"/>
                <a:ea typeface="Open Sans"/>
                <a:cs typeface="Open Sans"/>
                <a:sym typeface="Open Sans"/>
              </a:rPr>
              <a:t>PREGUNTAS PRINCIPALES</a:t>
            </a:r>
          </a:p>
        </p:txBody>
      </p:sp>
      <p:sp>
        <p:nvSpPr>
          <p:cNvPr name="TextBox 15" id="15"/>
          <p:cNvSpPr txBox="true"/>
          <p:nvPr/>
        </p:nvSpPr>
        <p:spPr>
          <a:xfrm rot="0">
            <a:off x="10960808" y="3470767"/>
            <a:ext cx="4856515" cy="382752"/>
          </a:xfrm>
          <a:prstGeom prst="rect">
            <a:avLst/>
          </a:prstGeom>
        </p:spPr>
        <p:txBody>
          <a:bodyPr anchor="t" rtlCol="false" tIns="0" lIns="0" bIns="0" rIns="0">
            <a:spAutoFit/>
          </a:bodyPr>
          <a:lstStyle/>
          <a:p>
            <a:pPr algn="ctr">
              <a:lnSpc>
                <a:spcPts val="2886"/>
              </a:lnSpc>
            </a:pPr>
            <a:r>
              <a:rPr lang="en-US" sz="2886">
                <a:solidFill>
                  <a:srgbClr val="000000"/>
                </a:solidFill>
                <a:latin typeface="Open Sans"/>
                <a:ea typeface="Open Sans"/>
                <a:cs typeface="Open Sans"/>
                <a:sym typeface="Open Sans"/>
              </a:rPr>
              <a:t>PREGUNTAS SECUNDARIAS</a:t>
            </a:r>
          </a:p>
        </p:txBody>
      </p:sp>
      <p:sp>
        <p:nvSpPr>
          <p:cNvPr name="TextBox 16" id="16"/>
          <p:cNvSpPr txBox="true"/>
          <p:nvPr/>
        </p:nvSpPr>
        <p:spPr>
          <a:xfrm rot="0">
            <a:off x="1333661" y="4623421"/>
            <a:ext cx="7319237" cy="810832"/>
          </a:xfrm>
          <a:prstGeom prst="rect">
            <a:avLst/>
          </a:prstGeom>
        </p:spPr>
        <p:txBody>
          <a:bodyPr anchor="t" rtlCol="false" tIns="0" lIns="0" bIns="0" rIns="0">
            <a:spAutoFit/>
          </a:bodyPr>
          <a:lstStyle/>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¿Es necesario mucho dinero para invertir?</a:t>
            </a:r>
          </a:p>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¿Solo puedo comprar dólares?</a:t>
            </a:r>
          </a:p>
        </p:txBody>
      </p:sp>
      <p:sp>
        <p:nvSpPr>
          <p:cNvPr name="TextBox 17" id="17"/>
          <p:cNvSpPr txBox="true"/>
          <p:nvPr/>
        </p:nvSpPr>
        <p:spPr>
          <a:xfrm rot="0">
            <a:off x="9691881" y="4410788"/>
            <a:ext cx="7319237" cy="3252904"/>
          </a:xfrm>
          <a:prstGeom prst="rect">
            <a:avLst/>
          </a:prstGeom>
        </p:spPr>
        <p:txBody>
          <a:bodyPr anchor="t" rtlCol="false" tIns="0" lIns="0" bIns="0" rIns="0">
            <a:spAutoFit/>
          </a:bodyPr>
          <a:lstStyle/>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 ¿Qué porcentaje de tus ingresos estas dispuesto a resignar?</a:t>
            </a:r>
          </a:p>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¿En qué plazo y con qué fin invertirías?</a:t>
            </a:r>
          </a:p>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¿Estas dispuesto a arriesgar el capital invertido?¿O la inversión no debe tener riesgo?</a:t>
            </a:r>
          </a:p>
          <a:p>
            <a:pPr algn="l" marL="540034" indent="-270017" lvl="1">
              <a:lnSpc>
                <a:spcPts val="3251"/>
              </a:lnSpc>
              <a:buAutoNum type="arabicPeriod" startAt="1"/>
            </a:pPr>
            <a:r>
              <a:rPr lang="en-US" sz="2501">
                <a:solidFill>
                  <a:srgbClr val="000000"/>
                </a:solidFill>
                <a:latin typeface="Open Sans"/>
                <a:ea typeface="Open Sans"/>
                <a:cs typeface="Open Sans"/>
                <a:sym typeface="Open Sans"/>
              </a:rPr>
              <a:t>¿Conoces alguna empresa en la que te gustaría invertir?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65892">
            <a:off x="-3649740" y="-3347285"/>
            <a:ext cx="15839532" cy="12506630"/>
          </a:xfrm>
          <a:custGeom>
            <a:avLst/>
            <a:gdLst/>
            <a:ahLst/>
            <a:cxnLst/>
            <a:rect r="r" b="b" t="t" l="l"/>
            <a:pathLst>
              <a:path h="12506630" w="15839532">
                <a:moveTo>
                  <a:pt x="0" y="0"/>
                </a:moveTo>
                <a:lnTo>
                  <a:pt x="15839532" y="0"/>
                </a:lnTo>
                <a:lnTo>
                  <a:pt x="15839532" y="12506631"/>
                </a:lnTo>
                <a:lnTo>
                  <a:pt x="0" y="12506631"/>
                </a:lnTo>
                <a:lnTo>
                  <a:pt x="0" y="0"/>
                </a:lnTo>
                <a:close/>
              </a:path>
            </a:pathLst>
          </a:custGeom>
          <a:blipFill>
            <a:blip r:embed="rId2"/>
            <a:stretch>
              <a:fillRect l="0" t="0" r="0" b="0"/>
            </a:stretch>
          </a:blipFill>
        </p:spPr>
      </p:sp>
      <p:grpSp>
        <p:nvGrpSpPr>
          <p:cNvPr name="Group 3" id="3"/>
          <p:cNvGrpSpPr/>
          <p:nvPr/>
        </p:nvGrpSpPr>
        <p:grpSpPr>
          <a:xfrm rot="0">
            <a:off x="1461411" y="1622931"/>
            <a:ext cx="15365177" cy="4230730"/>
            <a:chOff x="0" y="0"/>
            <a:chExt cx="20486903" cy="5640973"/>
          </a:xfrm>
        </p:grpSpPr>
        <p:grpSp>
          <p:nvGrpSpPr>
            <p:cNvPr name="Group 4" id="4"/>
            <p:cNvGrpSpPr/>
            <p:nvPr/>
          </p:nvGrpSpPr>
          <p:grpSpPr>
            <a:xfrm rot="0">
              <a:off x="0" y="2497128"/>
              <a:ext cx="20486903" cy="3143844"/>
              <a:chOff x="0" y="0"/>
              <a:chExt cx="4046796" cy="621006"/>
            </a:xfrm>
          </p:grpSpPr>
          <p:sp>
            <p:nvSpPr>
              <p:cNvPr name="Freeform 5" id="5"/>
              <p:cNvSpPr/>
              <p:nvPr/>
            </p:nvSpPr>
            <p:spPr>
              <a:xfrm flipH="false" flipV="false" rot="0">
                <a:off x="0" y="0"/>
                <a:ext cx="4046796" cy="621006"/>
              </a:xfrm>
              <a:custGeom>
                <a:avLst/>
                <a:gdLst/>
                <a:ahLst/>
                <a:cxnLst/>
                <a:rect r="r" b="b" t="t" l="l"/>
                <a:pathLst>
                  <a:path h="621006" w="4046796">
                    <a:moveTo>
                      <a:pt x="0" y="0"/>
                    </a:moveTo>
                    <a:lnTo>
                      <a:pt x="4046796" y="0"/>
                    </a:lnTo>
                    <a:lnTo>
                      <a:pt x="4046796" y="621006"/>
                    </a:lnTo>
                    <a:lnTo>
                      <a:pt x="0" y="621006"/>
                    </a:lnTo>
                    <a:close/>
                  </a:path>
                </a:pathLst>
              </a:custGeom>
              <a:solidFill>
                <a:srgbClr val="FFFFFF"/>
              </a:solidFill>
            </p:spPr>
          </p:sp>
          <p:sp>
            <p:nvSpPr>
              <p:cNvPr name="TextBox 6" id="6"/>
              <p:cNvSpPr txBox="true"/>
              <p:nvPr/>
            </p:nvSpPr>
            <p:spPr>
              <a:xfrm>
                <a:off x="0" y="-28575"/>
                <a:ext cx="4046796" cy="649581"/>
              </a:xfrm>
              <a:prstGeom prst="rect">
                <a:avLst/>
              </a:prstGeom>
            </p:spPr>
            <p:txBody>
              <a:bodyPr anchor="ctr" rtlCol="false" tIns="50800" lIns="50800" bIns="50800" rIns="50800"/>
              <a:lstStyle/>
              <a:p>
                <a:pPr algn="ctr">
                  <a:lnSpc>
                    <a:spcPts val="2240"/>
                  </a:lnSpc>
                </a:pPr>
              </a:p>
            </p:txBody>
          </p:sp>
        </p:grpSp>
        <p:sp>
          <p:nvSpPr>
            <p:cNvPr name="Freeform 7" id="7"/>
            <p:cNvSpPr/>
            <p:nvPr/>
          </p:nvSpPr>
          <p:spPr>
            <a:xfrm flipH="false" flipV="false" rot="0">
              <a:off x="428629" y="2809580"/>
              <a:ext cx="2186412" cy="2164765"/>
            </a:xfrm>
            <a:custGeom>
              <a:avLst/>
              <a:gdLst/>
              <a:ahLst/>
              <a:cxnLst/>
              <a:rect r="r" b="b" t="t" l="l"/>
              <a:pathLst>
                <a:path h="2164765" w="2186412">
                  <a:moveTo>
                    <a:pt x="0" y="0"/>
                  </a:moveTo>
                  <a:lnTo>
                    <a:pt x="2186412" y="0"/>
                  </a:lnTo>
                  <a:lnTo>
                    <a:pt x="2186412" y="2164764"/>
                  </a:lnTo>
                  <a:lnTo>
                    <a:pt x="0" y="2164764"/>
                  </a:lnTo>
                  <a:lnTo>
                    <a:pt x="0" y="0"/>
                  </a:lnTo>
                  <a:close/>
                </a:path>
              </a:pathLst>
            </a:custGeom>
            <a:blipFill>
              <a:blip r:embed="rId3"/>
              <a:stretch>
                <a:fillRect l="0" t="0" r="0" b="0"/>
              </a:stretch>
            </a:blipFill>
          </p:spPr>
        </p:sp>
        <p:sp>
          <p:nvSpPr>
            <p:cNvPr name="Freeform 8" id="8"/>
            <p:cNvSpPr/>
            <p:nvPr/>
          </p:nvSpPr>
          <p:spPr>
            <a:xfrm flipH="false" flipV="false" rot="0">
              <a:off x="3107683" y="3023894"/>
              <a:ext cx="2189743" cy="2164765"/>
            </a:xfrm>
            <a:custGeom>
              <a:avLst/>
              <a:gdLst/>
              <a:ahLst/>
              <a:cxnLst/>
              <a:rect r="r" b="b" t="t" l="l"/>
              <a:pathLst>
                <a:path h="2164765" w="2189743">
                  <a:moveTo>
                    <a:pt x="0" y="0"/>
                  </a:moveTo>
                  <a:lnTo>
                    <a:pt x="2189742" y="0"/>
                  </a:lnTo>
                  <a:lnTo>
                    <a:pt x="2189742" y="2164765"/>
                  </a:lnTo>
                  <a:lnTo>
                    <a:pt x="0" y="2164765"/>
                  </a:lnTo>
                  <a:lnTo>
                    <a:pt x="0" y="0"/>
                  </a:lnTo>
                  <a:close/>
                </a:path>
              </a:pathLst>
            </a:custGeom>
            <a:blipFill>
              <a:blip r:embed="rId4"/>
              <a:stretch>
                <a:fillRect l="0" t="0" r="0" b="0"/>
              </a:stretch>
            </a:blipFill>
          </p:spPr>
        </p:sp>
        <p:sp>
          <p:nvSpPr>
            <p:cNvPr name="Freeform 9" id="9"/>
            <p:cNvSpPr/>
            <p:nvPr/>
          </p:nvSpPr>
          <p:spPr>
            <a:xfrm flipH="false" flipV="false" rot="0">
              <a:off x="5846008" y="3023894"/>
              <a:ext cx="2448544" cy="2211081"/>
            </a:xfrm>
            <a:custGeom>
              <a:avLst/>
              <a:gdLst/>
              <a:ahLst/>
              <a:cxnLst/>
              <a:rect r="r" b="b" t="t" l="l"/>
              <a:pathLst>
                <a:path h="2211081" w="2448544">
                  <a:moveTo>
                    <a:pt x="0" y="0"/>
                  </a:moveTo>
                  <a:lnTo>
                    <a:pt x="2448544" y="0"/>
                  </a:lnTo>
                  <a:lnTo>
                    <a:pt x="2448544" y="2211081"/>
                  </a:lnTo>
                  <a:lnTo>
                    <a:pt x="0" y="2211081"/>
                  </a:lnTo>
                  <a:lnTo>
                    <a:pt x="0" y="0"/>
                  </a:lnTo>
                  <a:close/>
                </a:path>
              </a:pathLst>
            </a:custGeom>
            <a:blipFill>
              <a:blip r:embed="rId5"/>
              <a:stretch>
                <a:fillRect l="0" t="0" r="-191" b="-27594"/>
              </a:stretch>
            </a:blipFill>
          </p:spPr>
        </p:sp>
        <p:sp>
          <p:nvSpPr>
            <p:cNvPr name="Freeform 10" id="10"/>
            <p:cNvSpPr/>
            <p:nvPr/>
          </p:nvSpPr>
          <p:spPr>
            <a:xfrm flipH="false" flipV="false" rot="0">
              <a:off x="8294552" y="3023894"/>
              <a:ext cx="2952355" cy="2253113"/>
            </a:xfrm>
            <a:custGeom>
              <a:avLst/>
              <a:gdLst/>
              <a:ahLst/>
              <a:cxnLst/>
              <a:rect r="r" b="b" t="t" l="l"/>
              <a:pathLst>
                <a:path h="2253113" w="2952355">
                  <a:moveTo>
                    <a:pt x="0" y="0"/>
                  </a:moveTo>
                  <a:lnTo>
                    <a:pt x="2952355" y="0"/>
                  </a:lnTo>
                  <a:lnTo>
                    <a:pt x="2952355" y="2253113"/>
                  </a:lnTo>
                  <a:lnTo>
                    <a:pt x="0" y="2253113"/>
                  </a:lnTo>
                  <a:lnTo>
                    <a:pt x="0" y="0"/>
                  </a:lnTo>
                  <a:close/>
                </a:path>
              </a:pathLst>
            </a:custGeom>
            <a:blipFill>
              <a:blip r:embed="rId6"/>
              <a:stretch>
                <a:fillRect l="0" t="0" r="0" b="0"/>
              </a:stretch>
            </a:blipFill>
          </p:spPr>
        </p:sp>
        <p:sp>
          <p:nvSpPr>
            <p:cNvPr name="Freeform 11" id="11"/>
            <p:cNvSpPr/>
            <p:nvPr/>
          </p:nvSpPr>
          <p:spPr>
            <a:xfrm flipH="false" flipV="false" rot="0">
              <a:off x="11506325" y="3023894"/>
              <a:ext cx="2476980" cy="2319830"/>
            </a:xfrm>
            <a:custGeom>
              <a:avLst/>
              <a:gdLst/>
              <a:ahLst/>
              <a:cxnLst/>
              <a:rect r="r" b="b" t="t" l="l"/>
              <a:pathLst>
                <a:path h="2319830" w="2476980">
                  <a:moveTo>
                    <a:pt x="0" y="0"/>
                  </a:moveTo>
                  <a:lnTo>
                    <a:pt x="2476980" y="0"/>
                  </a:lnTo>
                  <a:lnTo>
                    <a:pt x="2476980" y="2319830"/>
                  </a:lnTo>
                  <a:lnTo>
                    <a:pt x="0" y="2319830"/>
                  </a:lnTo>
                  <a:lnTo>
                    <a:pt x="0" y="0"/>
                  </a:lnTo>
                  <a:close/>
                </a:path>
              </a:pathLst>
            </a:custGeom>
            <a:blipFill>
              <a:blip r:embed="rId7"/>
              <a:stretch>
                <a:fillRect l="0" t="0" r="0" b="0"/>
              </a:stretch>
            </a:blipFill>
          </p:spPr>
        </p:sp>
        <p:sp>
          <p:nvSpPr>
            <p:cNvPr name="Freeform 12" id="12"/>
            <p:cNvSpPr/>
            <p:nvPr/>
          </p:nvSpPr>
          <p:spPr>
            <a:xfrm flipH="false" flipV="false" rot="0">
              <a:off x="14237305" y="3132777"/>
              <a:ext cx="2739302" cy="2035347"/>
            </a:xfrm>
            <a:custGeom>
              <a:avLst/>
              <a:gdLst/>
              <a:ahLst/>
              <a:cxnLst/>
              <a:rect r="r" b="b" t="t" l="l"/>
              <a:pathLst>
                <a:path h="2035347" w="2739302">
                  <a:moveTo>
                    <a:pt x="0" y="0"/>
                  </a:moveTo>
                  <a:lnTo>
                    <a:pt x="2739302" y="0"/>
                  </a:lnTo>
                  <a:lnTo>
                    <a:pt x="2739302" y="2035347"/>
                  </a:lnTo>
                  <a:lnTo>
                    <a:pt x="0" y="2035347"/>
                  </a:lnTo>
                  <a:lnTo>
                    <a:pt x="0" y="0"/>
                  </a:lnTo>
                  <a:close/>
                </a:path>
              </a:pathLst>
            </a:custGeom>
            <a:blipFill>
              <a:blip r:embed="rId8"/>
              <a:stretch>
                <a:fillRect l="0" t="0" r="0" b="0"/>
              </a:stretch>
            </a:blipFill>
          </p:spPr>
        </p:sp>
        <p:sp>
          <p:nvSpPr>
            <p:cNvPr name="Freeform 13" id="13"/>
            <p:cNvSpPr/>
            <p:nvPr/>
          </p:nvSpPr>
          <p:spPr>
            <a:xfrm flipH="false" flipV="false" rot="0">
              <a:off x="16976607" y="3023894"/>
              <a:ext cx="3278236" cy="2617079"/>
            </a:xfrm>
            <a:custGeom>
              <a:avLst/>
              <a:gdLst/>
              <a:ahLst/>
              <a:cxnLst/>
              <a:rect r="r" b="b" t="t" l="l"/>
              <a:pathLst>
                <a:path h="2617079" w="3278236">
                  <a:moveTo>
                    <a:pt x="0" y="0"/>
                  </a:moveTo>
                  <a:lnTo>
                    <a:pt x="3278235" y="0"/>
                  </a:lnTo>
                  <a:lnTo>
                    <a:pt x="3278235" y="2617079"/>
                  </a:lnTo>
                  <a:lnTo>
                    <a:pt x="0" y="2617079"/>
                  </a:lnTo>
                  <a:lnTo>
                    <a:pt x="0" y="0"/>
                  </a:lnTo>
                  <a:close/>
                </a:path>
              </a:pathLst>
            </a:custGeom>
            <a:blipFill>
              <a:blip r:embed="rId9"/>
              <a:stretch>
                <a:fillRect l="0" t="0" r="0" b="0"/>
              </a:stretch>
            </a:blipFill>
          </p:spPr>
        </p:sp>
        <p:sp>
          <p:nvSpPr>
            <p:cNvPr name="Freeform 14" id="14"/>
            <p:cNvSpPr/>
            <p:nvPr/>
          </p:nvSpPr>
          <p:spPr>
            <a:xfrm flipH="false" flipV="false" rot="-9631686">
              <a:off x="10686622" y="174258"/>
              <a:ext cx="1547282" cy="2924416"/>
            </a:xfrm>
            <a:custGeom>
              <a:avLst/>
              <a:gdLst/>
              <a:ahLst/>
              <a:cxnLst/>
              <a:rect r="r" b="b" t="t" l="l"/>
              <a:pathLst>
                <a:path h="2924416" w="1547282">
                  <a:moveTo>
                    <a:pt x="0" y="0"/>
                  </a:moveTo>
                  <a:lnTo>
                    <a:pt x="1547282" y="0"/>
                  </a:lnTo>
                  <a:lnTo>
                    <a:pt x="1547282" y="2924416"/>
                  </a:lnTo>
                  <a:lnTo>
                    <a:pt x="0" y="29244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677074" y="-28575"/>
              <a:ext cx="7332625" cy="1809962"/>
            </a:xfrm>
            <a:prstGeom prst="rect">
              <a:avLst/>
            </a:prstGeom>
          </p:spPr>
          <p:txBody>
            <a:bodyPr anchor="t" rtlCol="false" tIns="0" lIns="0" bIns="0" rIns="0">
              <a:spAutoFit/>
            </a:bodyPr>
            <a:lstStyle/>
            <a:p>
              <a:pPr algn="ctr">
                <a:lnSpc>
                  <a:spcPts val="3639"/>
                </a:lnSpc>
              </a:pPr>
              <a:r>
                <a:rPr lang="en-US" sz="2799">
                  <a:solidFill>
                    <a:srgbClr val="030303"/>
                  </a:solidFill>
                  <a:latin typeface="Open Sans Bold"/>
                  <a:ea typeface="Open Sans Bold"/>
                  <a:cs typeface="Open Sans Bold"/>
                  <a:sym typeface="Open Sans Bold"/>
                </a:rPr>
                <a:t>Aumento exponencial en los últimos años, dado el auge de la inteligencia artificial </a:t>
              </a:r>
            </a:p>
          </p:txBody>
        </p:sp>
      </p:grpSp>
      <p:sp>
        <p:nvSpPr>
          <p:cNvPr name="TextBox 16" id="16"/>
          <p:cNvSpPr txBox="true"/>
          <p:nvPr/>
        </p:nvSpPr>
        <p:spPr>
          <a:xfrm rot="0">
            <a:off x="1028700" y="1162050"/>
            <a:ext cx="4982996" cy="1743980"/>
          </a:xfrm>
          <a:prstGeom prst="rect">
            <a:avLst/>
          </a:prstGeom>
        </p:spPr>
        <p:txBody>
          <a:bodyPr anchor="t" rtlCol="false" tIns="0" lIns="0" bIns="0" rIns="0">
            <a:spAutoFit/>
          </a:bodyPr>
          <a:lstStyle/>
          <a:p>
            <a:pPr algn="just">
              <a:lnSpc>
                <a:spcPts val="6757"/>
              </a:lnSpc>
            </a:pPr>
            <a:r>
              <a:rPr lang="en-US" sz="6757">
                <a:solidFill>
                  <a:srgbClr val="FFFFFF"/>
                </a:solidFill>
                <a:latin typeface="Open Sans"/>
                <a:ea typeface="Open Sans"/>
                <a:cs typeface="Open Sans"/>
                <a:sym typeface="Open Sans"/>
              </a:rPr>
              <a:t>RESUMEN</a:t>
            </a:r>
            <a:r>
              <a:rPr lang="en-US" sz="6757">
                <a:solidFill>
                  <a:srgbClr val="FFFFFF"/>
                </a:solidFill>
                <a:latin typeface="Open Sans Bold"/>
                <a:ea typeface="Open Sans Bold"/>
                <a:cs typeface="Open Sans Bold"/>
                <a:sym typeface="Open Sans Bold"/>
              </a:rPr>
              <a:t> METADATA</a:t>
            </a:r>
          </a:p>
        </p:txBody>
      </p:sp>
      <p:sp>
        <p:nvSpPr>
          <p:cNvPr name="TextBox 17" id="17"/>
          <p:cNvSpPr txBox="true"/>
          <p:nvPr/>
        </p:nvSpPr>
        <p:spPr>
          <a:xfrm rot="0">
            <a:off x="1461411" y="6596328"/>
            <a:ext cx="14638446" cy="1821815"/>
          </a:xfrm>
          <a:prstGeom prst="rect">
            <a:avLst/>
          </a:prstGeom>
        </p:spPr>
        <p:txBody>
          <a:bodyPr anchor="t" rtlCol="false" tIns="0" lIns="0" bIns="0" rIns="0">
            <a:spAutoFit/>
          </a:bodyPr>
          <a:lstStyle/>
          <a:p>
            <a:pPr algn="l">
              <a:lnSpc>
                <a:spcPts val="3639"/>
              </a:lnSpc>
            </a:pPr>
            <a:r>
              <a:rPr lang="en-US" sz="2799">
                <a:solidFill>
                  <a:srgbClr val="000000"/>
                </a:solidFill>
                <a:latin typeface="Open Sans"/>
                <a:ea typeface="Open Sans"/>
                <a:cs typeface="Open Sans"/>
                <a:sym typeface="Open Sans"/>
              </a:rPr>
              <a:t>Las empresas que se muestran arriba obtuvieron crecimientos superiores a la media en los últimos 5 años dado el enfoque que tienen sobre las nuevas tecnologías. Fueron elegidas para el análisis dado la relevancia en la vida cotidiana de las personas de algunas de ellas y del impacto a futuro para las otras.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2077">
            <a:off x="12835506" y="265533"/>
            <a:ext cx="12355799" cy="9755933"/>
          </a:xfrm>
          <a:custGeom>
            <a:avLst/>
            <a:gdLst/>
            <a:ahLst/>
            <a:cxnLst/>
            <a:rect r="r" b="b" t="t" l="l"/>
            <a:pathLst>
              <a:path h="9755933" w="12355799">
                <a:moveTo>
                  <a:pt x="0" y="0"/>
                </a:moveTo>
                <a:lnTo>
                  <a:pt x="12355799" y="0"/>
                </a:lnTo>
                <a:lnTo>
                  <a:pt x="12355799" y="9755934"/>
                </a:lnTo>
                <a:lnTo>
                  <a:pt x="0" y="9755934"/>
                </a:lnTo>
                <a:lnTo>
                  <a:pt x="0" y="0"/>
                </a:lnTo>
                <a:close/>
              </a:path>
            </a:pathLst>
          </a:custGeom>
          <a:blipFill>
            <a:blip r:embed="rId6"/>
            <a:stretch>
              <a:fillRect l="0" t="0" r="0" b="0"/>
            </a:stretch>
          </a:blipFill>
        </p:spPr>
      </p:sp>
      <p:grpSp>
        <p:nvGrpSpPr>
          <p:cNvPr name="Group 5" id="5"/>
          <p:cNvGrpSpPr/>
          <p:nvPr/>
        </p:nvGrpSpPr>
        <p:grpSpPr>
          <a:xfrm rot="0">
            <a:off x="1156027" y="3136687"/>
            <a:ext cx="15975946" cy="6121613"/>
            <a:chOff x="0" y="0"/>
            <a:chExt cx="21301262" cy="8162151"/>
          </a:xfrm>
        </p:grpSpPr>
        <p:sp>
          <p:nvSpPr>
            <p:cNvPr name="Freeform 6" id="6"/>
            <p:cNvSpPr/>
            <p:nvPr/>
          </p:nvSpPr>
          <p:spPr>
            <a:xfrm flipH="false" flipV="false" rot="0">
              <a:off x="6513412" y="1658782"/>
              <a:ext cx="14323423" cy="6503369"/>
            </a:xfrm>
            <a:custGeom>
              <a:avLst/>
              <a:gdLst/>
              <a:ahLst/>
              <a:cxnLst/>
              <a:rect r="r" b="b" t="t" l="l"/>
              <a:pathLst>
                <a:path h="6503369" w="14323423">
                  <a:moveTo>
                    <a:pt x="0" y="0"/>
                  </a:moveTo>
                  <a:lnTo>
                    <a:pt x="14323423" y="0"/>
                  </a:lnTo>
                  <a:lnTo>
                    <a:pt x="14323423" y="6503369"/>
                  </a:lnTo>
                  <a:lnTo>
                    <a:pt x="0" y="6503369"/>
                  </a:lnTo>
                  <a:lnTo>
                    <a:pt x="0" y="0"/>
                  </a:lnTo>
                  <a:close/>
                </a:path>
              </a:pathLst>
            </a:custGeom>
            <a:blipFill>
              <a:blip r:embed="rId7"/>
              <a:stretch>
                <a:fillRect l="-1088" t="-1282" r="-1248" b="-36"/>
              </a:stretch>
            </a:blipFill>
            <a:ln cap="sq">
              <a:noFill/>
              <a:prstDash val="solid"/>
              <a:miter/>
            </a:ln>
          </p:spPr>
        </p:sp>
        <p:sp>
          <p:nvSpPr>
            <p:cNvPr name="TextBox 7" id="7"/>
            <p:cNvSpPr txBox="true"/>
            <p:nvPr/>
          </p:nvSpPr>
          <p:spPr>
            <a:xfrm rot="0">
              <a:off x="0" y="-28575"/>
              <a:ext cx="21301262" cy="1687357"/>
            </a:xfrm>
            <a:prstGeom prst="rect">
              <a:avLst/>
            </a:prstGeom>
          </p:spPr>
          <p:txBody>
            <a:bodyPr anchor="t" rtlCol="false" tIns="0" lIns="0" bIns="0" rIns="0">
              <a:spAutoFit/>
            </a:bodyPr>
            <a:lstStyle/>
            <a:p>
              <a:pPr algn="l">
                <a:lnSpc>
                  <a:spcPts val="3389"/>
                </a:lnSpc>
              </a:pPr>
              <a:r>
                <a:rPr lang="en-US" sz="2607">
                  <a:solidFill>
                    <a:srgbClr val="000000"/>
                  </a:solidFill>
                  <a:latin typeface="Open Sans"/>
                  <a:ea typeface="Open Sans"/>
                  <a:cs typeface="Open Sans"/>
                  <a:sym typeface="Open Sans"/>
                </a:rPr>
                <a:t>Los precios de las acciones por empresa son bajos. La imagen a continuación nos demuestra que no se requiere ingresos elevados para poder invertir y formar parte de estas. </a:t>
              </a:r>
            </a:p>
            <a:p>
              <a:pPr algn="l">
                <a:lnSpc>
                  <a:spcPts val="3389"/>
                </a:lnSpc>
              </a:pPr>
            </a:p>
          </p:txBody>
        </p:sp>
        <p:sp>
          <p:nvSpPr>
            <p:cNvPr name="TextBox 8" id="8"/>
            <p:cNvSpPr txBox="true"/>
            <p:nvPr/>
          </p:nvSpPr>
          <p:spPr>
            <a:xfrm rot="0">
              <a:off x="0" y="1261709"/>
              <a:ext cx="6255422" cy="5660866"/>
            </a:xfrm>
            <a:prstGeom prst="rect">
              <a:avLst/>
            </a:prstGeom>
          </p:spPr>
          <p:txBody>
            <a:bodyPr anchor="t" rtlCol="false" tIns="0" lIns="0" bIns="0" rIns="0">
              <a:spAutoFit/>
            </a:bodyPr>
            <a:lstStyle/>
            <a:p>
              <a:pPr algn="l">
                <a:lnSpc>
                  <a:spcPts val="3389"/>
                </a:lnSpc>
              </a:pPr>
              <a:r>
                <a:rPr lang="en-US" sz="2607">
                  <a:solidFill>
                    <a:srgbClr val="000000"/>
                  </a:solidFill>
                  <a:latin typeface="Open Sans"/>
                  <a:ea typeface="Open Sans"/>
                  <a:cs typeface="Open Sans"/>
                  <a:sym typeface="Open Sans"/>
                </a:rPr>
                <a:t>En caso de argentina su accesibilidad se hace todavía más práctica, pudiendo invertir una menor cantidad de dinero gracias a los CEDEARS. Estos son acciones de las empresas en partes para que el valor de poder acceder a las mismas sea aún menor.</a:t>
              </a:r>
            </a:p>
          </p:txBody>
        </p:sp>
      </p:grpSp>
      <p:sp>
        <p:nvSpPr>
          <p:cNvPr name="TextBox 9" id="9"/>
          <p:cNvSpPr txBox="true"/>
          <p:nvPr/>
        </p:nvSpPr>
        <p:spPr>
          <a:xfrm rot="0">
            <a:off x="1028700" y="925185"/>
            <a:ext cx="12322800"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Bold"/>
                <a:ea typeface="Open Sans Bold"/>
                <a:cs typeface="Open Sans Bold"/>
                <a:sym typeface="Open Sans Bold"/>
              </a:rPr>
              <a:t>Análisis Exploratorio</a:t>
            </a:r>
          </a:p>
        </p:txBody>
      </p:sp>
      <p:sp>
        <p:nvSpPr>
          <p:cNvPr name="TextBox 10" id="10"/>
          <p:cNvSpPr txBox="true"/>
          <p:nvPr/>
        </p:nvSpPr>
        <p:spPr>
          <a:xfrm rot="0">
            <a:off x="1028700" y="2302494"/>
            <a:ext cx="12281984" cy="488759"/>
          </a:xfrm>
          <a:prstGeom prst="rect">
            <a:avLst/>
          </a:prstGeom>
        </p:spPr>
        <p:txBody>
          <a:bodyPr anchor="t" rtlCol="false" tIns="0" lIns="0" bIns="0" rIns="0">
            <a:spAutoFit/>
          </a:bodyPr>
          <a:lstStyle/>
          <a:p>
            <a:pPr algn="l">
              <a:lnSpc>
                <a:spcPts val="3972"/>
              </a:lnSpc>
            </a:pPr>
            <a:r>
              <a:rPr lang="en-US" sz="3055">
                <a:solidFill>
                  <a:srgbClr val="000000"/>
                </a:solidFill>
                <a:latin typeface="Open Sans Bold"/>
                <a:ea typeface="Open Sans Bold"/>
                <a:cs typeface="Open Sans Bold"/>
                <a:sym typeface="Open Sans Bold"/>
              </a:rPr>
              <a:t> </a:t>
            </a:r>
            <a:r>
              <a:rPr lang="en-US" sz="3055">
                <a:solidFill>
                  <a:srgbClr val="000000"/>
                </a:solidFill>
                <a:latin typeface="Open Sans Bold"/>
                <a:ea typeface="Open Sans Bold"/>
                <a:cs typeface="Open Sans Bold"/>
                <a:sym typeface="Open Sans Bold"/>
              </a:rPr>
              <a:t>¿ Qué porcentaje de tus ingresos estas dispuesto a resignar?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294" y="-2252429"/>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4"/>
            <a:stretch>
              <a:fillRect l="0" t="0" r="0" b="0"/>
            </a:stretch>
          </a:blipFill>
        </p:spPr>
      </p:sp>
      <p:sp>
        <p:nvSpPr>
          <p:cNvPr name="Freeform 4" id="4"/>
          <p:cNvSpPr/>
          <p:nvPr/>
        </p:nvSpPr>
        <p:spPr>
          <a:xfrm flipH="false" flipV="false" rot="0">
            <a:off x="6294735" y="2956566"/>
            <a:ext cx="11206373" cy="5568167"/>
          </a:xfrm>
          <a:custGeom>
            <a:avLst/>
            <a:gdLst/>
            <a:ahLst/>
            <a:cxnLst/>
            <a:rect r="r" b="b" t="t" l="l"/>
            <a:pathLst>
              <a:path h="5568167" w="11206373">
                <a:moveTo>
                  <a:pt x="0" y="0"/>
                </a:moveTo>
                <a:lnTo>
                  <a:pt x="11206373" y="0"/>
                </a:lnTo>
                <a:lnTo>
                  <a:pt x="11206373" y="5568167"/>
                </a:lnTo>
                <a:lnTo>
                  <a:pt x="0" y="5568167"/>
                </a:lnTo>
                <a:lnTo>
                  <a:pt x="0" y="0"/>
                </a:lnTo>
                <a:close/>
              </a:path>
            </a:pathLst>
          </a:custGeom>
          <a:blipFill>
            <a:blip r:embed="rId5"/>
            <a:stretch>
              <a:fillRect l="0" t="0" r="0" b="0"/>
            </a:stretch>
          </a:blipFill>
        </p:spPr>
      </p:sp>
      <p:sp>
        <p:nvSpPr>
          <p:cNvPr name="TextBox 5" id="5"/>
          <p:cNvSpPr txBox="true"/>
          <p:nvPr/>
        </p:nvSpPr>
        <p:spPr>
          <a:xfrm rot="0">
            <a:off x="1028700" y="3024067"/>
            <a:ext cx="5024227" cy="5414116"/>
          </a:xfrm>
          <a:prstGeom prst="rect">
            <a:avLst/>
          </a:prstGeom>
        </p:spPr>
        <p:txBody>
          <a:bodyPr anchor="t" rtlCol="false" tIns="0" lIns="0" bIns="0" rIns="0">
            <a:spAutoFit/>
          </a:bodyPr>
          <a:lstStyle/>
          <a:p>
            <a:pPr algn="l">
              <a:lnSpc>
                <a:spcPts val="3085"/>
              </a:lnSpc>
            </a:pPr>
            <a:r>
              <a:rPr lang="en-US" sz="2373">
                <a:solidFill>
                  <a:srgbClr val="FFFFFF"/>
                </a:solidFill>
                <a:latin typeface="Open Sans"/>
                <a:ea typeface="Open Sans"/>
                <a:cs typeface="Open Sans"/>
                <a:sym typeface="Open Sans"/>
              </a:rPr>
              <a:t>Lo indicado en el gráfico muestra casi una década de crecimiento en el precio de las acciones de las empresas, demostrando el auge actual marcado en los últimos 5 años. las mismas tuvieron crecimientos de hasta un 800% en el caso de Microsoft. </a:t>
            </a:r>
          </a:p>
          <a:p>
            <a:pPr algn="l">
              <a:lnSpc>
                <a:spcPts val="3085"/>
              </a:lnSpc>
            </a:pPr>
            <a:r>
              <a:rPr lang="en-US" sz="2373">
                <a:solidFill>
                  <a:srgbClr val="FFFFFF"/>
                </a:solidFill>
                <a:latin typeface="Open Sans"/>
                <a:ea typeface="Open Sans"/>
                <a:cs typeface="Open Sans"/>
                <a:sym typeface="Open Sans"/>
              </a:rPr>
              <a:t>Más allá de que el valor de la acción no lo es todo y lleve a un análisis de riesgo, el aumento abrupto del valor de las empresas es algo a destacar. Pocos mercados lograron tal magnitud.</a:t>
            </a:r>
          </a:p>
        </p:txBody>
      </p:sp>
      <p:sp>
        <p:nvSpPr>
          <p:cNvPr name="TextBox 6" id="6"/>
          <p:cNvSpPr txBox="true"/>
          <p:nvPr/>
        </p:nvSpPr>
        <p:spPr>
          <a:xfrm rot="0">
            <a:off x="1028700" y="1309124"/>
            <a:ext cx="8701201" cy="551706"/>
          </a:xfrm>
          <a:prstGeom prst="rect">
            <a:avLst/>
          </a:prstGeom>
        </p:spPr>
        <p:txBody>
          <a:bodyPr anchor="t" rtlCol="false" tIns="0" lIns="0" bIns="0" rIns="0">
            <a:spAutoFit/>
          </a:bodyPr>
          <a:lstStyle/>
          <a:p>
            <a:pPr algn="l">
              <a:lnSpc>
                <a:spcPts val="4516"/>
              </a:lnSpc>
            </a:pPr>
            <a:r>
              <a:rPr lang="en-US" sz="3473">
                <a:solidFill>
                  <a:srgbClr val="FFFFFF"/>
                </a:solidFill>
                <a:latin typeface="Open Sans Bold"/>
                <a:ea typeface="Open Sans Bold"/>
                <a:cs typeface="Open Sans Bold"/>
                <a:sym typeface="Open Sans Bold"/>
              </a:rPr>
              <a:t>¿En qué plazo y con qué fin invertirías?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3928122" y="-1770369"/>
            <a:ext cx="14943276" cy="11798962"/>
          </a:xfrm>
          <a:custGeom>
            <a:avLst/>
            <a:gdLst/>
            <a:ahLst/>
            <a:cxnLst/>
            <a:rect r="r" b="b" t="t" l="l"/>
            <a:pathLst>
              <a:path h="11798962" w="14943276">
                <a:moveTo>
                  <a:pt x="0" y="0"/>
                </a:moveTo>
                <a:lnTo>
                  <a:pt x="14943276" y="0"/>
                </a:lnTo>
                <a:lnTo>
                  <a:pt x="14943276" y="11798961"/>
                </a:lnTo>
                <a:lnTo>
                  <a:pt x="0" y="11798961"/>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08731" y="1706783"/>
            <a:ext cx="8950569" cy="7551517"/>
          </a:xfrm>
          <a:custGeom>
            <a:avLst/>
            <a:gdLst/>
            <a:ahLst/>
            <a:cxnLst/>
            <a:rect r="r" b="b" t="t" l="l"/>
            <a:pathLst>
              <a:path h="7551517" w="8950569">
                <a:moveTo>
                  <a:pt x="0" y="0"/>
                </a:moveTo>
                <a:lnTo>
                  <a:pt x="8950569" y="0"/>
                </a:lnTo>
                <a:lnTo>
                  <a:pt x="8950569" y="7551517"/>
                </a:lnTo>
                <a:lnTo>
                  <a:pt x="0" y="7551517"/>
                </a:lnTo>
                <a:lnTo>
                  <a:pt x="0" y="0"/>
                </a:lnTo>
                <a:close/>
              </a:path>
            </a:pathLst>
          </a:custGeom>
          <a:blipFill>
            <a:blip r:embed="rId5"/>
            <a:stretch>
              <a:fillRect l="0" t="-489" r="0" b="-489"/>
            </a:stretch>
          </a:blipFill>
        </p:spPr>
      </p:sp>
      <p:sp>
        <p:nvSpPr>
          <p:cNvPr name="TextBox 5" id="5"/>
          <p:cNvSpPr txBox="true"/>
          <p:nvPr/>
        </p:nvSpPr>
        <p:spPr>
          <a:xfrm rot="0">
            <a:off x="1028700" y="1000125"/>
            <a:ext cx="7438539" cy="1443271"/>
          </a:xfrm>
          <a:prstGeom prst="rect">
            <a:avLst/>
          </a:prstGeom>
        </p:spPr>
        <p:txBody>
          <a:bodyPr anchor="t" rtlCol="false" tIns="0" lIns="0" bIns="0" rIns="0">
            <a:spAutoFit/>
          </a:bodyPr>
          <a:lstStyle/>
          <a:p>
            <a:pPr algn="l">
              <a:lnSpc>
                <a:spcPts val="3854"/>
              </a:lnSpc>
            </a:pPr>
            <a:r>
              <a:rPr lang="en-US" sz="2964">
                <a:solidFill>
                  <a:srgbClr val="000000"/>
                </a:solidFill>
                <a:latin typeface="Open Sans Bold"/>
                <a:ea typeface="Open Sans Bold"/>
                <a:cs typeface="Open Sans Bold"/>
                <a:sym typeface="Open Sans Bold"/>
              </a:rPr>
              <a:t>¿Estas dispuesto a arriesgar el capital invertido?¿O la inversión no debe tener riesgo?</a:t>
            </a:r>
          </a:p>
        </p:txBody>
      </p:sp>
      <p:sp>
        <p:nvSpPr>
          <p:cNvPr name="TextBox 6" id="6"/>
          <p:cNvSpPr txBox="true"/>
          <p:nvPr/>
        </p:nvSpPr>
        <p:spPr>
          <a:xfrm rot="0">
            <a:off x="1028700" y="2749948"/>
            <a:ext cx="6437392" cy="6042925"/>
          </a:xfrm>
          <a:prstGeom prst="rect">
            <a:avLst/>
          </a:prstGeom>
        </p:spPr>
        <p:txBody>
          <a:bodyPr anchor="t" rtlCol="false" tIns="0" lIns="0" bIns="0" rIns="0">
            <a:spAutoFit/>
          </a:bodyPr>
          <a:lstStyle/>
          <a:p>
            <a:pPr algn="l">
              <a:lnSpc>
                <a:spcPts val="3705"/>
              </a:lnSpc>
            </a:pPr>
            <a:r>
              <a:rPr lang="en-US" sz="2850">
                <a:solidFill>
                  <a:srgbClr val="000000"/>
                </a:solidFill>
                <a:latin typeface="Open Sans"/>
                <a:ea typeface="Open Sans"/>
                <a:cs typeface="Open Sans"/>
                <a:sym typeface="Open Sans"/>
              </a:rPr>
              <a:t>El capital invertido ya sea en un plazo fijo, en “dólares”, o acciones, tiene riesgo. Luego puede variar el riesgo que el mismo posea por diferentes puntos, pero nunca se obtiene una inversión sin riesgo. Cómo se ve el riesgo de las mismas va en muchos factores, pero principalmente en la credibilidad que la gente tenga para con las empresas. En momentos de inestabilidad social la gente suele elegir inversiones que le generan menos incertidumbre o nula.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6952" y="3912747"/>
            <a:ext cx="21701904" cy="17135462"/>
          </a:xfrm>
          <a:custGeom>
            <a:avLst/>
            <a:gdLst/>
            <a:ahLst/>
            <a:cxnLst/>
            <a:rect r="r" b="b" t="t" l="l"/>
            <a:pathLst>
              <a:path h="17135462" w="21701904">
                <a:moveTo>
                  <a:pt x="0" y="0"/>
                </a:moveTo>
                <a:lnTo>
                  <a:pt x="21701904" y="0"/>
                </a:lnTo>
                <a:lnTo>
                  <a:pt x="21701904" y="17135461"/>
                </a:lnTo>
                <a:lnTo>
                  <a:pt x="0" y="17135461"/>
                </a:lnTo>
                <a:lnTo>
                  <a:pt x="0" y="0"/>
                </a:lnTo>
                <a:close/>
              </a:path>
            </a:pathLst>
          </a:custGeom>
          <a:blipFill>
            <a:blip r:embed="rId2"/>
            <a:stretch>
              <a:fillRect l="0" t="0" r="0" b="0"/>
            </a:stretch>
          </a:blipFill>
        </p:spPr>
      </p:sp>
      <p:sp>
        <p:nvSpPr>
          <p:cNvPr name="Freeform 3" id="3"/>
          <p:cNvSpPr/>
          <p:nvPr/>
        </p:nvSpPr>
        <p:spPr>
          <a:xfrm flipH="false" flipV="false" rot="0">
            <a:off x="8150876" y="1450340"/>
            <a:ext cx="8262216" cy="6227645"/>
          </a:xfrm>
          <a:custGeom>
            <a:avLst/>
            <a:gdLst/>
            <a:ahLst/>
            <a:cxnLst/>
            <a:rect r="r" b="b" t="t" l="l"/>
            <a:pathLst>
              <a:path h="6227645" w="8262216">
                <a:moveTo>
                  <a:pt x="0" y="0"/>
                </a:moveTo>
                <a:lnTo>
                  <a:pt x="8262216" y="0"/>
                </a:lnTo>
                <a:lnTo>
                  <a:pt x="8262216" y="6227645"/>
                </a:lnTo>
                <a:lnTo>
                  <a:pt x="0" y="6227645"/>
                </a:lnTo>
                <a:lnTo>
                  <a:pt x="0" y="0"/>
                </a:lnTo>
                <a:close/>
              </a:path>
            </a:pathLst>
          </a:custGeom>
          <a:blipFill>
            <a:blip r:embed="rId3"/>
            <a:stretch>
              <a:fillRect l="0" t="0" r="0" b="0"/>
            </a:stretch>
          </a:blipFill>
        </p:spPr>
      </p:sp>
      <p:sp>
        <p:nvSpPr>
          <p:cNvPr name="TextBox 4" id="4"/>
          <p:cNvSpPr txBox="true"/>
          <p:nvPr/>
        </p:nvSpPr>
        <p:spPr>
          <a:xfrm rot="0">
            <a:off x="1171075" y="1189435"/>
            <a:ext cx="11110909" cy="493236"/>
          </a:xfrm>
          <a:prstGeom prst="rect">
            <a:avLst/>
          </a:prstGeom>
        </p:spPr>
        <p:txBody>
          <a:bodyPr anchor="t" rtlCol="false" tIns="0" lIns="0" bIns="0" rIns="0">
            <a:spAutoFit/>
          </a:bodyPr>
          <a:lstStyle/>
          <a:p>
            <a:pPr algn="l">
              <a:lnSpc>
                <a:spcPts val="4011"/>
              </a:lnSpc>
            </a:pPr>
            <a:r>
              <a:rPr lang="en-US" sz="3085">
                <a:solidFill>
                  <a:srgbClr val="000000"/>
                </a:solidFill>
                <a:latin typeface="Open Sans Bold"/>
                <a:ea typeface="Open Sans Bold"/>
                <a:cs typeface="Open Sans Bold"/>
                <a:sym typeface="Open Sans Bold"/>
              </a:rPr>
              <a:t>¿Conoces alguna empresa en la que te gustaría invertir?</a:t>
            </a:r>
          </a:p>
        </p:txBody>
      </p:sp>
      <p:sp>
        <p:nvSpPr>
          <p:cNvPr name="TextBox 5" id="5"/>
          <p:cNvSpPr txBox="true"/>
          <p:nvPr/>
        </p:nvSpPr>
        <p:spPr>
          <a:xfrm rot="0">
            <a:off x="1442021" y="2399336"/>
            <a:ext cx="5906332" cy="5459753"/>
          </a:xfrm>
          <a:prstGeom prst="rect">
            <a:avLst/>
          </a:prstGeom>
        </p:spPr>
        <p:txBody>
          <a:bodyPr anchor="t" rtlCol="false" tIns="0" lIns="0" bIns="0" rIns="0">
            <a:spAutoFit/>
          </a:bodyPr>
          <a:lstStyle/>
          <a:p>
            <a:pPr algn="l">
              <a:lnSpc>
                <a:spcPts val="3626"/>
              </a:lnSpc>
            </a:pPr>
            <a:r>
              <a:rPr lang="en-US" sz="2789">
                <a:solidFill>
                  <a:srgbClr val="000000"/>
                </a:solidFill>
                <a:latin typeface="Open Sans"/>
                <a:ea typeface="Open Sans"/>
                <a:cs typeface="Open Sans"/>
                <a:sym typeface="Open Sans"/>
              </a:rPr>
              <a:t>Estas son solo una pequeña cantidad de empresas en las cuales se puede invertir, las hay de mayor o menor riesgo. Fondos que contienen varias de ellas a la vez que brindan mayor confianza con “crecimientos estables”. Podes invertir en empresas que consumís cotidianamente o que quizás no tengas conocimientos de ellas, aunque esto último no es recomendable.</a:t>
            </a:r>
          </a:p>
        </p:txBody>
      </p:sp>
      <p:sp>
        <p:nvSpPr>
          <p:cNvPr name="TextBox 6" id="6"/>
          <p:cNvSpPr txBox="true"/>
          <p:nvPr/>
        </p:nvSpPr>
        <p:spPr>
          <a:xfrm rot="0">
            <a:off x="6462008" y="7898504"/>
            <a:ext cx="10797292" cy="1359796"/>
          </a:xfrm>
          <a:prstGeom prst="rect">
            <a:avLst/>
          </a:prstGeom>
        </p:spPr>
        <p:txBody>
          <a:bodyPr anchor="t" rtlCol="false" tIns="0" lIns="0" bIns="0" rIns="0">
            <a:spAutoFit/>
          </a:bodyPr>
          <a:lstStyle/>
          <a:p>
            <a:pPr algn="l">
              <a:lnSpc>
                <a:spcPts val="3626"/>
              </a:lnSpc>
            </a:pPr>
            <a:r>
              <a:rPr lang="en-US" sz="2789">
                <a:solidFill>
                  <a:srgbClr val="000000"/>
                </a:solidFill>
                <a:latin typeface="Open Sans"/>
                <a:ea typeface="Open Sans"/>
                <a:cs typeface="Open Sans"/>
                <a:sym typeface="Open Sans"/>
              </a:rPr>
              <a:t>Seguramente sea difícil elegir al principio, empezar con poco dinero a veces se siente poco útil pero cualquier perfil que tenga la persona va a poder adaptarse a algún tipo de inversión.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DAGHlLsCQaw</dc:identifier>
  <dcterms:modified xsi:type="dcterms:W3CDTF">2011-08-01T06:04:30Z</dcterms:modified>
  <cp:revision>1</cp:revision>
  <dc:title>presentación brapi</dc:title>
</cp:coreProperties>
</file>